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D_9D9EB2DB.xml" ContentType="application/vnd.ms-powerpoint.comments+xml"/>
  <Override PartName="/ppt/comments/modernComment_10E_731F4090.xml" ContentType="application/vnd.ms-powerpoint.comments+xml"/>
  <Override PartName="/ppt/comments/modernComment_10F_9880436D.xml" ContentType="application/vnd.ms-powerpoint.comments+xml"/>
  <Override PartName="/ppt/comments/modernComment_110_F3C0D69.xml" ContentType="application/vnd.ms-powerpoint.comments+xml"/>
  <Override PartName="/ppt/comments/modernComment_11D_2458152B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3"/>
  </p:sldMasterIdLst>
  <p:notesMasterIdLst>
    <p:notesMasterId r:id="rId22"/>
  </p:notesMasterIdLst>
  <p:handoutMasterIdLst>
    <p:handoutMasterId r:id="rId23"/>
  </p:handoutMasterIdLst>
  <p:sldIdLst>
    <p:sldId id="283" r:id="rId4"/>
    <p:sldId id="311" r:id="rId5"/>
    <p:sldId id="259" r:id="rId6"/>
    <p:sldId id="291" r:id="rId7"/>
    <p:sldId id="269" r:id="rId8"/>
    <p:sldId id="270" r:id="rId9"/>
    <p:sldId id="271" r:id="rId10"/>
    <p:sldId id="272" r:id="rId11"/>
    <p:sldId id="285" r:id="rId12"/>
    <p:sldId id="304" r:id="rId13"/>
    <p:sldId id="292" r:id="rId14"/>
    <p:sldId id="286" r:id="rId15"/>
    <p:sldId id="303" r:id="rId16"/>
    <p:sldId id="287" r:id="rId17"/>
    <p:sldId id="308" r:id="rId18"/>
    <p:sldId id="289" r:id="rId19"/>
    <p:sldId id="296" r:id="rId20"/>
    <p:sldId id="281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4" roundtripDataSignature="AMtx7miXXIdgwEbPnefcFypL+t+L6ekLP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8B6303-84C2-AC1A-BFB2-44B5C788B7BD}" name="INTILI, DAWN" initials="DI" userId="S::di1969@att.com::59f9616a-9ae8-4385-ac83-6932f7d56101" providerId="AD"/>
  <p188:author id="{D31BA56F-6601-9F82-701D-A9B3B036F1A4}" name="Nicole Wetwiski" initials="NW" userId="eadb93bade19b741" providerId="Windows Live"/>
  <p188:author id="{B9EFCDE2-6A94-51AC-4D3C-BE579034F747}" name="OLSEN, WARREN" initials="OW" userId="S::wo125k@att.com::9b664c63-f494-4665-91c2-81e1b1368e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9A3D99-6D6A-4AC7-B32D-5252CEE065AB}">
  <a:tblStyle styleId="{BC9A3D99-6D6A-4AC7-B32D-5252CEE065AB}" styleName="Table_0">
    <a:wholeTbl>
      <a:tcTxStyle b="off" i="off">
        <a:font>
          <a:latin typeface="D-DIN"/>
          <a:ea typeface="D-DIN"/>
          <a:cs typeface="D-DIN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7"/>
    <p:restoredTop sz="94558"/>
  </p:normalViewPr>
  <p:slideViewPr>
    <p:cSldViewPr snapToGrid="0">
      <p:cViewPr varScale="1">
        <p:scale>
          <a:sx n="163" d="100"/>
          <a:sy n="163" d="100"/>
        </p:scale>
        <p:origin x="235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microsoft.com/office/2018/10/relationships/authors" Target="author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customschemas.google.com/relationships/presentationmetadata" Target="meta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35" Type="http://schemas.openxmlformats.org/officeDocument/2006/relationships/presProps" Target="presProps.xml"/></Relationships>
</file>

<file path=ppt/comments/modernComment_10D_9D9EB2D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30C169D-9FCB-3A41-BD59-57A77D553C2C}" authorId="{D31BA56F-6601-9F82-701D-A9B3B036F1A4}" created="2024-09-11T15:49:15.883">
    <pc:sldMkLst xmlns:pc="http://schemas.microsoft.com/office/powerpoint/2013/main/command">
      <pc:docMk/>
      <pc:sldMk cId="2644423387" sldId="269"/>
    </pc:sldMkLst>
    <p188:replyLst>
      <p188:reply id="{970E50A5-8868-400D-A22D-853FF083512E}" authorId="{B9EFCDE2-6A94-51AC-4D3C-BE579034F747}" created="2024-09-12T18:23:27.207">
        <p188:txBody>
          <a:bodyPr/>
          <a:lstStyle/>
          <a:p>
            <a:r>
              <a:rPr lang="en-US"/>
              <a:t>channels are up also.  Will be higher in a couple weeks but for now they are 90+, 125+ and 160+</a:t>
            </a:r>
          </a:p>
        </p188:txBody>
      </p188:reply>
    </p188:replyLst>
    <p188:txBody>
      <a:bodyPr/>
      <a:lstStyle/>
      <a:p>
        <a:r>
          <a:rPr lang="en-US"/>
          <a:t>updated chart with new pricing + legal
also updated On Demand count</a:t>
        </a:r>
      </a:p>
    </p188:txBody>
  </p188:cm>
</p188:cmLst>
</file>

<file path=ppt/comments/modernComment_10E_731F409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4E3086-1AEC-7642-9CBD-F33A174980C7}" authorId="{D31BA56F-6601-9F82-701D-A9B3B036F1A4}" created="2024-09-11T15:49:41.713">
    <pc:sldMkLst xmlns:pc="http://schemas.microsoft.com/office/powerpoint/2013/main/command">
      <pc:docMk/>
      <pc:sldMk cId="1931427984" sldId="270"/>
    </pc:sldMkLst>
    <p188:replyLst>
      <p188:reply id="{97CE406D-371C-4BCB-B722-C943C2FDAB3D}" authorId="{B9EFCDE2-6A94-51AC-4D3C-BE579034F747}" created="2024-09-12T18:23:43.630">
        <p188:txBody>
          <a:bodyPr/>
          <a:lstStyle/>
          <a:p>
            <a:r>
              <a:rPr lang="en-US"/>
              <a:t>same comment on channel counts</a:t>
            </a:r>
          </a:p>
        </p188:txBody>
      </p188:reply>
    </p188:replyLst>
    <p188:txBody>
      <a:bodyPr/>
      <a:lstStyle/>
      <a:p>
        <a:r>
          <a:rPr lang="en-US"/>
          <a:t>updated On Demand count</a:t>
        </a:r>
      </a:p>
    </p188:txBody>
  </p188:cm>
</p188:cmLst>
</file>

<file path=ppt/comments/modernComment_10F_9880436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8C3690-8895-124A-A178-AC50EB2BD3E3}" authorId="{D31BA56F-6601-9F82-701D-A9B3B036F1A4}" created="2024-09-11T15:44:43.29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58542701" sldId="271"/>
      <ac:graphicFrameMk id="10" creationId="{D4804629-B1EA-ACEC-64B6-9DB224515027}"/>
      <ac:tblMk/>
      <ac:tcMk rowId="1783380040" colId="1477700800"/>
      <ac:txMk cp="0" len="21">
        <ac:context len="22" hash="1395837857"/>
      </ac:txMk>
    </ac:txMkLst>
    <p188:pos x="7146537" y="804994"/>
    <p188:replyLst>
      <p188:reply id="{9DB6D753-800A-45D0-B925-0AE46B646F08}" authorId="{B9EFCDE2-6A94-51AC-4D3C-BE579034F747}" created="2024-09-12T18:22:40.127">
        <p188:txBody>
          <a:bodyPr/>
          <a:lstStyle/>
          <a:p>
            <a:r>
              <a:rPr lang="en-US"/>
              <a:t>no changes to premium bulk prices</a:t>
            </a:r>
          </a:p>
        </p188:txBody>
      </p188:reply>
    </p188:replyLst>
    <p188:txBody>
      <a:bodyPr/>
      <a:lstStyle/>
      <a:p>
        <a:r>
          <a:rPr lang="en-US"/>
          <a:t>need to know if discounted price is changing
savings will need to be updated</a:t>
        </a:r>
      </a:p>
    </p188:txBody>
  </p188:cm>
</p188:cmLst>
</file>

<file path=ppt/comments/modernComment_110_F3C0D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AD7F03-91E4-6841-9D99-00BA2E6E57D4}" authorId="{D31BA56F-6601-9F82-701D-A9B3B036F1A4}" created="2024-09-11T15:46:21.29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5593833" sldId="272"/>
      <ac:spMk id="17" creationId="{4E8B6D8F-5B53-0DB2-86D2-970D34E36340}"/>
      <ac:txMk cp="5" len="7">
        <ac:context len="29" hash="2424836553"/>
      </ac:txMk>
    </ac:txMkLst>
    <p188:pos x="4007835" y="605618"/>
    <p188:replyLst>
      <p188:reply id="{9F9250B7-618A-A14B-9919-F3B8C4D99824}" authorId="{D31BA56F-6601-9F82-701D-A9B3B036F1A4}" created="2024-09-11T15:50:08.200">
        <p188:txBody>
          <a:bodyPr/>
          <a:lstStyle/>
          <a:p>
            <a:r>
              <a:rPr lang="en-US"/>
              <a:t>already updated crossed out retail price and legal</a:t>
            </a:r>
          </a:p>
        </p188:txBody>
      </p188:reply>
      <p188:reply id="{3BA89786-DF62-48A1-81A2-BF9A32B20A20}" authorId="{B9EFCDE2-6A94-51AC-4D3C-BE579034F747}" created="2024-09-12T18:37:46.993">
        <p188:txBody>
          <a:bodyPr/>
          <a:lstStyle/>
          <a:p>
            <a:r>
              <a:rPr lang="en-US"/>
              <a:t>90+ channels, I get $29.74</a:t>
            </a:r>
          </a:p>
        </p188:txBody>
      </p188:reply>
    </p188:replyLst>
    <p188:txBody>
      <a:bodyPr/>
      <a:lstStyle/>
      <a:p>
        <a:r>
          <a:rPr lang="en-US"/>
          <a:t>will need to be updated based on Max and Showtime discount pricing changes; need these numbers before we can calculate</a:t>
        </a:r>
      </a:p>
    </p188:txBody>
  </p188:cm>
</p188:cmLst>
</file>

<file path=ppt/comments/modernComment_11D_245815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8540A2-37FB-8048-BE14-034D738729D7}" authorId="{D31BA56F-6601-9F82-701D-A9B3B036F1A4}" created="2024-09-11T15:46:54.06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09752363" sldId="285"/>
      <ac:spMk id="39" creationId="{E5111822-ADA8-AC4F-55B3-D7B474F12C65}"/>
      <ac:txMk cp="6" len="5">
        <ac:context len="29" hash="1434556527"/>
      </ac:txMk>
    </ac:txMkLst>
    <p188:pos x="3818648" y="417438"/>
    <p188:replyLst>
      <p188:reply id="{3F0C74EC-4F2E-1648-9906-AA9CB3CBA455}" authorId="{D31BA56F-6601-9F82-701D-A9B3B036F1A4}" created="2024-09-11T15:50:11.747">
        <p188:txBody>
          <a:bodyPr/>
          <a:lstStyle/>
          <a:p>
            <a:r>
              <a:rPr lang="en-US"/>
              <a:t>already updated crossed out retail price and legal</a:t>
            </a:r>
          </a:p>
        </p188:txBody>
      </p188:reply>
      <p188:reply id="{EE24EF4C-508D-4B0B-BD72-D9A002C214B1}" authorId="{B9EFCDE2-6A94-51AC-4D3C-BE579034F747}" created="2024-09-12T18:39:34.904">
        <p188:txBody>
          <a:bodyPr/>
          <a:lstStyle/>
          <a:p>
            <a:r>
              <a:rPr lang="en-US"/>
              <a:t>125+ channels, I get $40.74  </a:t>
            </a:r>
          </a:p>
        </p188:txBody>
      </p188:reply>
    </p188:replyLst>
    <p188:txBody>
      <a:bodyPr/>
      <a:lstStyle/>
      <a:p>
        <a:r>
          <a:rPr lang="en-US"/>
          <a:t>will need to be updated based on Max and Showtime discount pricing changes; need these numbers before we can calculate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69F8A7-75D2-325E-3103-505B92713F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1320C-13AE-D4C3-AA74-D1057A5053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EB285-08E1-0F44-9F1B-8D46D0067E49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EE69A-BCBB-7718-7224-BE7359F92C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07F10-E53D-112C-17F8-E5FCC6FCA9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18BB1-7EC6-7644-B3AB-94BFA192B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42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PROPERTY OWNER VERSION</a:t>
            </a:r>
            <a:endParaRPr dirty="0"/>
          </a:p>
        </p:txBody>
      </p:sp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8736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495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PROPERTY OWNERS &amp; HOA =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611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 version to previous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958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3" name="Google Shape;4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PROPERTY OWNER VERSION</a:t>
            </a:r>
            <a:endParaRPr dirty="0"/>
          </a:p>
        </p:txBody>
      </p:sp>
      <p:sp>
        <p:nvSpPr>
          <p:cNvPr id="443" name="Google Shape;4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856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PROPERTY OWNERS = residents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596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PROPERTY OWNER = RESIDENT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21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7013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 55+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051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 Version for 55+ audience / HOA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13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6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DIRECTV. DIRECTV and all other DIRECTV marks are trademarks of DIRECTV, LLC.</a:t>
            </a:r>
            <a:endParaRPr lang="en-US"/>
          </a:p>
        </p:txBody>
      </p:sp>
      <p:sp>
        <p:nvSpPr>
          <p:cNvPr id="21" name="Google Shape;21;p15"/>
          <p:cNvSpPr txBox="1">
            <a:spLocks noGrp="1"/>
          </p:cNvSpPr>
          <p:nvPr>
            <p:ph type="sldNum" idx="12"/>
          </p:nvPr>
        </p:nvSpPr>
        <p:spPr>
          <a:xfrm>
            <a:off x="340565" y="6492240"/>
            <a:ext cx="722839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125000"/>
              </a:lnSpc>
              <a:spcBef>
                <a:spcPts val="0"/>
              </a:spcBef>
              <a:buNone/>
              <a:defRPr/>
            </a:lvl1pPr>
            <a:lvl2pPr marL="0" lvl="1" indent="0" algn="l">
              <a:lnSpc>
                <a:spcPct val="125000"/>
              </a:lnSpc>
              <a:spcBef>
                <a:spcPts val="0"/>
              </a:spcBef>
              <a:buNone/>
              <a:defRPr/>
            </a:lvl2pPr>
            <a:lvl3pPr marL="0" lvl="2" indent="0" algn="l">
              <a:lnSpc>
                <a:spcPct val="125000"/>
              </a:lnSpc>
              <a:spcBef>
                <a:spcPts val="0"/>
              </a:spcBef>
              <a:buNone/>
              <a:defRPr/>
            </a:lvl3pPr>
            <a:lvl4pPr marL="0" lvl="3" indent="0" algn="l">
              <a:lnSpc>
                <a:spcPct val="125000"/>
              </a:lnSpc>
              <a:spcBef>
                <a:spcPts val="0"/>
              </a:spcBef>
              <a:buNone/>
              <a:defRPr/>
            </a:lvl4pPr>
            <a:lvl5pPr marL="0" lvl="4" indent="0" algn="l">
              <a:lnSpc>
                <a:spcPct val="125000"/>
              </a:lnSpc>
              <a:spcBef>
                <a:spcPts val="0"/>
              </a:spcBef>
              <a:buNone/>
              <a:defRPr/>
            </a:lvl5pPr>
            <a:lvl6pPr marL="0" lvl="5" indent="0" algn="l">
              <a:lnSpc>
                <a:spcPct val="125000"/>
              </a:lnSpc>
              <a:spcBef>
                <a:spcPts val="0"/>
              </a:spcBef>
              <a:buNone/>
              <a:defRPr/>
            </a:lvl6pPr>
            <a:lvl7pPr marL="0" lvl="6" indent="0" algn="l">
              <a:lnSpc>
                <a:spcPct val="125000"/>
              </a:lnSpc>
              <a:spcBef>
                <a:spcPts val="0"/>
              </a:spcBef>
              <a:buNone/>
              <a:defRPr/>
            </a:lvl7pPr>
            <a:lvl8pPr marL="0" lvl="7" indent="0" algn="l">
              <a:lnSpc>
                <a:spcPct val="125000"/>
              </a:lnSpc>
              <a:spcBef>
                <a:spcPts val="0"/>
              </a:spcBef>
              <a:buNone/>
              <a:defRPr/>
            </a:lvl8pPr>
            <a:lvl9pPr marL="0" lvl="8" indent="0" algn="l">
              <a:lnSpc>
                <a:spcPct val="125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6"/>
          <p:cNvSpPr txBox="1">
            <a:spLocks noGrp="1"/>
          </p:cNvSpPr>
          <p:nvPr>
            <p:ph type="title"/>
          </p:nvPr>
        </p:nvSpPr>
        <p:spPr>
          <a:xfrm>
            <a:off x="1063405" y="911759"/>
            <a:ext cx="10118183" cy="86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body" idx="1"/>
          </p:nvPr>
        </p:nvSpPr>
        <p:spPr>
          <a:xfrm>
            <a:off x="1063404" y="1826247"/>
            <a:ext cx="10118183" cy="433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‒"/>
              <a:defRPr/>
            </a:lvl3pPr>
            <a:lvl4pPr marL="1828800" lvl="3" indent="-31432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Char char="§"/>
              <a:defRPr/>
            </a:lvl4pPr>
            <a:lvl5pPr marL="2286000" lvl="4" indent="-29717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Char char="o"/>
              <a:defRPr/>
            </a:lvl5pPr>
            <a:lvl6pPr marL="2743200" lvl="5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›"/>
              <a:defRPr/>
            </a:lvl7pPr>
            <a:lvl8pPr marL="3657600" lvl="7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Char char="†"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DIRECTV. DIRECTV and all other DIRECTV marks are trademarks of DIRECTV, LLC.</a:t>
            </a:r>
            <a:endParaRPr lang="en-US"/>
          </a:p>
        </p:txBody>
      </p:sp>
      <p:sp>
        <p:nvSpPr>
          <p:cNvPr id="27" name="Google Shape;27;p16"/>
          <p:cNvSpPr txBox="1">
            <a:spLocks noGrp="1"/>
          </p:cNvSpPr>
          <p:nvPr>
            <p:ph type="sldNum" idx="12"/>
          </p:nvPr>
        </p:nvSpPr>
        <p:spPr>
          <a:xfrm>
            <a:off x="340565" y="6492240"/>
            <a:ext cx="722839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lnSpc>
                <a:spcPct val="125000"/>
              </a:lnSpc>
              <a:spcBef>
                <a:spcPts val="0"/>
              </a:spcBef>
              <a:buNone/>
              <a:defRPr/>
            </a:lvl1pPr>
            <a:lvl2pPr marL="0" lvl="1" indent="0" algn="l">
              <a:lnSpc>
                <a:spcPct val="125000"/>
              </a:lnSpc>
              <a:spcBef>
                <a:spcPts val="0"/>
              </a:spcBef>
              <a:buNone/>
              <a:defRPr/>
            </a:lvl2pPr>
            <a:lvl3pPr marL="0" lvl="2" indent="0" algn="l">
              <a:lnSpc>
                <a:spcPct val="125000"/>
              </a:lnSpc>
              <a:spcBef>
                <a:spcPts val="0"/>
              </a:spcBef>
              <a:buNone/>
              <a:defRPr/>
            </a:lvl3pPr>
            <a:lvl4pPr marL="0" lvl="3" indent="0" algn="l">
              <a:lnSpc>
                <a:spcPct val="125000"/>
              </a:lnSpc>
              <a:spcBef>
                <a:spcPts val="0"/>
              </a:spcBef>
              <a:buNone/>
              <a:defRPr/>
            </a:lvl4pPr>
            <a:lvl5pPr marL="0" lvl="4" indent="0" algn="l">
              <a:lnSpc>
                <a:spcPct val="125000"/>
              </a:lnSpc>
              <a:spcBef>
                <a:spcPts val="0"/>
              </a:spcBef>
              <a:buNone/>
              <a:defRPr/>
            </a:lvl5pPr>
            <a:lvl6pPr marL="0" lvl="5" indent="0" algn="l">
              <a:lnSpc>
                <a:spcPct val="125000"/>
              </a:lnSpc>
              <a:spcBef>
                <a:spcPts val="0"/>
              </a:spcBef>
              <a:buNone/>
              <a:defRPr/>
            </a:lvl6pPr>
            <a:lvl7pPr marL="0" lvl="6" indent="0" algn="l">
              <a:lnSpc>
                <a:spcPct val="125000"/>
              </a:lnSpc>
              <a:spcBef>
                <a:spcPts val="0"/>
              </a:spcBef>
              <a:buNone/>
              <a:defRPr/>
            </a:lvl7pPr>
            <a:lvl8pPr marL="0" lvl="7" indent="0" algn="l">
              <a:lnSpc>
                <a:spcPct val="125000"/>
              </a:lnSpc>
              <a:spcBef>
                <a:spcPts val="0"/>
              </a:spcBef>
              <a:buNone/>
              <a:defRPr/>
            </a:lvl8pPr>
            <a:lvl9pPr marL="0" lvl="8" indent="0" algn="l">
              <a:lnSpc>
                <a:spcPct val="125000"/>
              </a:lnSpc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methyst Title">
  <p:cSld name="Amethyst Title">
    <p:bg>
      <p:bgPr>
        <a:solidFill>
          <a:schemeClr val="dk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9FD5DF-3C0E-5F3D-2B3C-757DF9E811C2}"/>
              </a:ext>
            </a:extLst>
          </p:cNvPr>
          <p:cNvSpPr/>
          <p:nvPr userDrawn="1"/>
        </p:nvSpPr>
        <p:spPr>
          <a:xfrm>
            <a:off x="0" y="211836"/>
            <a:ext cx="12192000" cy="6646164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Google Shape;34;p18"/>
          <p:cNvSpPr/>
          <p:nvPr/>
        </p:nvSpPr>
        <p:spPr>
          <a:xfrm>
            <a:off x="3521074" y="2176526"/>
            <a:ext cx="79375" cy="19202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18"/>
          <p:cNvPicPr preferRelativeResize="0"/>
          <p:nvPr/>
        </p:nvPicPr>
        <p:blipFill>
          <a:blip r:embed="rId2"/>
          <a:srcRect/>
          <a:stretch/>
        </p:blipFill>
        <p:spPr>
          <a:xfrm>
            <a:off x="272189" y="5117652"/>
            <a:ext cx="2027866" cy="76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3873807" y="2173466"/>
            <a:ext cx="7577557" cy="113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1"/>
          </p:nvPr>
        </p:nvSpPr>
        <p:spPr>
          <a:xfrm>
            <a:off x="3873807" y="3501251"/>
            <a:ext cx="7577557" cy="595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ftr" idx="11"/>
          </p:nvPr>
        </p:nvSpPr>
        <p:spPr>
          <a:xfrm>
            <a:off x="340565" y="6492240"/>
            <a:ext cx="5697228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DIRECTV. DIRECTV and all other DIRECTV marks are trademarks of DIRECTV, LLC.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Slide">
  <p:cSld name="Logo Slide">
    <p:bg>
      <p:bgPr>
        <a:solidFill>
          <a:schemeClr val="dk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1006AF-B247-6B39-7E97-CA67DF7F38AF}"/>
              </a:ext>
            </a:extLst>
          </p:cNvPr>
          <p:cNvSpPr/>
          <p:nvPr userDrawn="1"/>
        </p:nvSpPr>
        <p:spPr>
          <a:xfrm>
            <a:off x="0" y="211836"/>
            <a:ext cx="12192000" cy="6646164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1" name="Google Shape;301;p45"/>
          <p:cNvPicPr preferRelativeResize="0"/>
          <p:nvPr/>
        </p:nvPicPr>
        <p:blipFill>
          <a:blip r:embed="rId2"/>
          <a:srcRect/>
          <a:stretch/>
        </p:blipFill>
        <p:spPr>
          <a:xfrm>
            <a:off x="3544112" y="2472041"/>
            <a:ext cx="5103778" cy="1913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53051E-7499-4008-8C21-46F2185FE283}"/>
              </a:ext>
            </a:extLst>
          </p:cNvPr>
          <p:cNvSpPr/>
          <p:nvPr userDrawn="1"/>
        </p:nvSpPr>
        <p:spPr>
          <a:xfrm>
            <a:off x="0" y="211836"/>
            <a:ext cx="12192000" cy="6646164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11;p14"/>
          <p:cNvPicPr preferRelativeResize="0"/>
          <p:nvPr/>
        </p:nvPicPr>
        <p:blipFill>
          <a:blip r:embed="rId6"/>
          <a:srcRect/>
          <a:stretch/>
        </p:blipFill>
        <p:spPr>
          <a:xfrm>
            <a:off x="11541125" y="6238656"/>
            <a:ext cx="407508" cy="4075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1063405" y="911759"/>
            <a:ext cx="10118183" cy="86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body" idx="1"/>
          </p:nvPr>
        </p:nvSpPr>
        <p:spPr>
          <a:xfrm>
            <a:off x="1063404" y="1826247"/>
            <a:ext cx="10118183" cy="433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193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4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340565" y="6492240"/>
            <a:ext cx="722839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25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79" r:id="rId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56">
          <p15:clr>
            <a:srgbClr val="F26B43"/>
          </p15:clr>
        </p15:guide>
        <p15:guide id="2" pos="219">
          <p15:clr>
            <a:srgbClr val="F26B43"/>
          </p15:clr>
        </p15:guide>
        <p15:guide id="3" pos="3983">
          <p15:clr>
            <a:srgbClr val="5ACBF0"/>
          </p15:clr>
        </p15:guide>
        <p15:guide id="4" pos="3695">
          <p15:clr>
            <a:srgbClr val="5ACBF0"/>
          </p15:clr>
        </p15:guide>
        <p15:guide id="5" orient="horz" pos="213">
          <p15:clr>
            <a:srgbClr val="F26B43"/>
          </p15:clr>
        </p15:guide>
        <p15:guide id="6" orient="horz" pos="4124">
          <p15:clr>
            <a:srgbClr val="F26B43"/>
          </p15:clr>
        </p15:guide>
        <p15:guide id="7" orient="horz" pos="1186">
          <p15:clr>
            <a:srgbClr val="F26B43"/>
          </p15:clr>
        </p15:guide>
        <p15:guide id="8" orient="horz" pos="3131">
          <p15:clr>
            <a:srgbClr val="F26B43"/>
          </p15:clr>
        </p15:guide>
        <p15:guide id="9" pos="3839">
          <p15:clr>
            <a:srgbClr val="F26B43"/>
          </p15:clr>
        </p15:guide>
        <p15:guide id="10" pos="2932">
          <p15:clr>
            <a:srgbClr val="F26B43"/>
          </p15:clr>
        </p15:guide>
        <p15:guide id="11" pos="2028">
          <p15:clr>
            <a:srgbClr val="F26B43"/>
          </p15:clr>
        </p15:guide>
        <p15:guide id="12" pos="1124">
          <p15:clr>
            <a:srgbClr val="F26B43"/>
          </p15:clr>
        </p15:guide>
        <p15:guide id="13" pos="5646">
          <p15:clr>
            <a:srgbClr val="F26B43"/>
          </p15:clr>
        </p15:guide>
        <p15:guide id="14" pos="6551">
          <p15:clr>
            <a:srgbClr val="F26B43"/>
          </p15:clr>
        </p15:guide>
        <p15:guide id="15" pos="4744">
          <p15:clr>
            <a:srgbClr val="F26B43"/>
          </p15:clr>
        </p15:guide>
        <p15:guide id="16" pos="982">
          <p15:clr>
            <a:srgbClr val="5ACBF0"/>
          </p15:clr>
        </p15:guide>
        <p15:guide id="17" pos="1271">
          <p15:clr>
            <a:srgbClr val="5ACBF0"/>
          </p15:clr>
        </p15:guide>
        <p15:guide id="18" pos="1886">
          <p15:clr>
            <a:srgbClr val="5ACBF0"/>
          </p15:clr>
        </p15:guide>
        <p15:guide id="19" pos="2174">
          <p15:clr>
            <a:srgbClr val="5ACBF0"/>
          </p15:clr>
        </p15:guide>
        <p15:guide id="20" pos="2791">
          <p15:clr>
            <a:srgbClr val="5ACBF0"/>
          </p15:clr>
        </p15:guide>
        <p15:guide id="21" pos="3079">
          <p15:clr>
            <a:srgbClr val="5ACBF0"/>
          </p15:clr>
        </p15:guide>
        <p15:guide id="22" pos="4602">
          <p15:clr>
            <a:srgbClr val="5ACBF0"/>
          </p15:clr>
        </p15:guide>
        <p15:guide id="23" pos="4885">
          <p15:clr>
            <a:srgbClr val="5ACBF0"/>
          </p15:clr>
        </p15:guide>
        <p15:guide id="24" pos="5504">
          <p15:clr>
            <a:srgbClr val="5ACBF0"/>
          </p15:clr>
        </p15:guide>
        <p15:guide id="25" pos="5791">
          <p15:clr>
            <a:srgbClr val="5ACBF0"/>
          </p15:clr>
        </p15:guide>
        <p15:guide id="26" pos="6410">
          <p15:clr>
            <a:srgbClr val="5ACBF0"/>
          </p15:clr>
        </p15:guide>
        <p15:guide id="27" pos="6696">
          <p15:clr>
            <a:srgbClr val="5ACBF0"/>
          </p15:clr>
        </p15:guide>
        <p15:guide id="28" orient="horz" pos="2160">
          <p15:clr>
            <a:srgbClr val="F26B43"/>
          </p15:clr>
        </p15:guide>
        <p15:guide id="29" orient="horz" pos="388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directv.com/support/stream/article/KM1200941" TargetMode="Externa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D_9D9EB2DB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microsoft.com/office/2018/10/relationships/comments" Target="../comments/modernComment_10E_731F4090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10F_9880436D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110_F3C0D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11D_2458152B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watching a television&#10;&#10;Description automatically generated">
            <a:extLst>
              <a:ext uri="{FF2B5EF4-FFF2-40B4-BE49-F238E27FC236}">
                <a16:creationId xmlns:a16="http://schemas.microsoft.com/office/drawing/2014/main" id="{6B444FC6-983C-19D2-D617-B07D88FCB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4000"/>
          </a:blip>
          <a:srcRect l="1627" r="2222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C08B4-4D63-F721-1225-03BA16201805}"/>
              </a:ext>
            </a:extLst>
          </p:cNvPr>
          <p:cNvSpPr txBox="1"/>
          <p:nvPr/>
        </p:nvSpPr>
        <p:spPr>
          <a:xfrm>
            <a:off x="655802" y="2551418"/>
            <a:ext cx="62205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3"/>
                </a:solidFill>
              </a:rPr>
              <a:t>THE ONLY </a:t>
            </a:r>
            <a:r>
              <a:rPr lang="en-US" sz="4000" b="1">
                <a:solidFill>
                  <a:schemeClr val="bg1"/>
                </a:solidFill>
              </a:rPr>
              <a:t>NATIONAL OVER-THE-TOP BULK STREAMING SOLUTION AVAILABLE FOR MDU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5DB4F-D25A-87DC-968E-F9236DBFAE43}"/>
              </a:ext>
            </a:extLst>
          </p:cNvPr>
          <p:cNvSpPr txBox="1"/>
          <p:nvPr/>
        </p:nvSpPr>
        <p:spPr>
          <a:xfrm>
            <a:off x="655802" y="5919960"/>
            <a:ext cx="8196006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>
                <a:solidFill>
                  <a:schemeClr val="bg1"/>
                </a:solidFill>
              </a:rPr>
              <a:t>Delight Residents       Grow Your Revenue       No New Infrastructure       No Satellite Dish Required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AC2C0-6769-BCDA-1F4D-9E0DBE361390}"/>
              </a:ext>
            </a:extLst>
          </p:cNvPr>
          <p:cNvSpPr txBox="1"/>
          <p:nvPr/>
        </p:nvSpPr>
        <p:spPr>
          <a:xfrm>
            <a:off x="655802" y="2186425"/>
            <a:ext cx="5298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300">
                <a:solidFill>
                  <a:schemeClr val="accent6"/>
                </a:solidFill>
              </a:rPr>
              <a:t>DIRECTV BULK </a:t>
            </a:r>
            <a:r>
              <a:rPr lang="en-US" sz="1200" spc="300">
                <a:solidFill>
                  <a:schemeClr val="accent6"/>
                </a:solidFill>
              </a:rPr>
              <a:t>STREAMING</a:t>
            </a:r>
            <a:r>
              <a:rPr lang="en-US" sz="1000" spc="300">
                <a:solidFill>
                  <a:schemeClr val="accent6"/>
                </a:solidFill>
              </a:rPr>
              <a:t> TV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2D9FE8-22BF-477E-3CFE-C60D79315EF5}"/>
              </a:ext>
            </a:extLst>
          </p:cNvPr>
          <p:cNvCxnSpPr/>
          <p:nvPr/>
        </p:nvCxnSpPr>
        <p:spPr>
          <a:xfrm>
            <a:off x="0" y="5622131"/>
            <a:ext cx="1219199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DTV DEALER MULTIFMLY WHT (1).png" descr="DTV DEALER MULTIFMLY WHT (1).png">
            <a:extLst>
              <a:ext uri="{FF2B5EF4-FFF2-40B4-BE49-F238E27FC236}">
                <a16:creationId xmlns:a16="http://schemas.microsoft.com/office/drawing/2014/main" id="{AD3F02F4-C3E2-9A88-40F2-72BA0B034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90" y="989537"/>
            <a:ext cx="1933244" cy="6753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7040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6C8C634-7822-9ABB-3235-16049C96DA7C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7364749" cy="70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COMPATIBLE DEVICES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A0E8F6-BB22-C3D3-5F8C-66366937C04F}"/>
              </a:ext>
            </a:extLst>
          </p:cNvPr>
          <p:cNvSpPr txBox="1"/>
          <p:nvPr/>
        </p:nvSpPr>
        <p:spPr>
          <a:xfrm>
            <a:off x="894586" y="2308468"/>
            <a:ext cx="4830712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2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Compatible mobile devices, tablets, and browsers connected to a cellular network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2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Compatible streaming devices or TV</a:t>
            </a:r>
            <a:endParaRPr lang="en-US" sz="1600" u="sng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2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Wired or Wi-Fi</a:t>
            </a:r>
            <a:r>
              <a:rPr lang="en-US" sz="1600" b="0" i="0" u="none" strike="noStrike" baseline="3000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®</a:t>
            </a: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internet connection </a:t>
            </a:r>
            <a:b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TV streaming devices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2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DIRECTV Streaming TV account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2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DIRECTV app downloaded from your </a:t>
            </a:r>
            <a:b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device’s app store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8B1272-6ED3-23E9-9D42-A7E4F276F9B1}"/>
              </a:ext>
            </a:extLst>
          </p:cNvPr>
          <p:cNvSpPr txBox="1"/>
          <p:nvPr/>
        </p:nvSpPr>
        <p:spPr>
          <a:xfrm>
            <a:off x="1008089" y="5908467"/>
            <a:ext cx="83040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200" b="0" i="1" u="sng" strike="noStrike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***Get Info on Compatible Devices | DIRECTV Customer Service &amp; Support</a:t>
            </a:r>
            <a:endParaRPr lang="en-US" sz="1200" i="1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014730-3AF5-EE6A-4E7A-32530DAA230B}"/>
              </a:ext>
            </a:extLst>
          </p:cNvPr>
          <p:cNvGrpSpPr/>
          <p:nvPr/>
        </p:nvGrpSpPr>
        <p:grpSpPr>
          <a:xfrm>
            <a:off x="8082248" y="1099405"/>
            <a:ext cx="2708808" cy="4504170"/>
            <a:chOff x="7601872" y="1209218"/>
            <a:chExt cx="2763398" cy="4594942"/>
          </a:xfrm>
        </p:grpSpPr>
        <p:pic>
          <p:nvPicPr>
            <p:cNvPr id="11" name="Picture 10" descr="A black and white logo&#10;&#10;Description automatically generated">
              <a:extLst>
                <a:ext uri="{FF2B5EF4-FFF2-40B4-BE49-F238E27FC236}">
                  <a16:creationId xmlns:a16="http://schemas.microsoft.com/office/drawing/2014/main" id="{C02DD4C5-19B3-B631-10DA-22FA14A4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4304" y="1209218"/>
              <a:ext cx="1318533" cy="398197"/>
            </a:xfrm>
            <a:prstGeom prst="rect">
              <a:avLst/>
            </a:prstGeom>
          </p:spPr>
        </p:pic>
        <p:pic>
          <p:nvPicPr>
            <p:cNvPr id="13" name="Picture 12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BF5D3A0E-A2AD-6C8B-D53C-B1F42CF12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4057" y="4182841"/>
              <a:ext cx="1519029" cy="232411"/>
            </a:xfrm>
            <a:prstGeom prst="rect">
              <a:avLst/>
            </a:prstGeom>
          </p:spPr>
        </p:pic>
        <p:pic>
          <p:nvPicPr>
            <p:cNvPr id="17" name="Picture 16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0DF4A98B-B87A-27D4-AB4A-F66F80F1E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6817" y="3460546"/>
              <a:ext cx="1693509" cy="360717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590F749-2304-B62F-BF63-BE33E20FA1BC}"/>
                </a:ext>
              </a:extLst>
            </p:cNvPr>
            <p:cNvGrpSpPr/>
            <p:nvPr/>
          </p:nvGrpSpPr>
          <p:grpSpPr>
            <a:xfrm>
              <a:off x="8415028" y="2497710"/>
              <a:ext cx="1137085" cy="581802"/>
              <a:chOff x="6896378" y="2993770"/>
              <a:chExt cx="1557458" cy="796889"/>
            </a:xfrm>
          </p:grpSpPr>
          <p:pic>
            <p:nvPicPr>
              <p:cNvPr id="15" name="Picture 14" descr="A white apple logo with a bite taken out of it&#10;&#10;Description automatically generated">
                <a:extLst>
                  <a:ext uri="{FF2B5EF4-FFF2-40B4-BE49-F238E27FC236}">
                    <a16:creationId xmlns:a16="http://schemas.microsoft.com/office/drawing/2014/main" id="{7A87A248-0BE8-5BE7-1571-916B4E73A7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96378" y="2993770"/>
                <a:ext cx="642843" cy="789719"/>
              </a:xfrm>
              <a:prstGeom prst="rect">
                <a:avLst/>
              </a:prstGeom>
            </p:spPr>
          </p:pic>
          <p:pic>
            <p:nvPicPr>
              <p:cNvPr id="19" name="Picture 18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E395936A-8016-6094-96E7-37F9BE7D6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37496" y="3174319"/>
                <a:ext cx="616340" cy="616340"/>
              </a:xfrm>
              <a:prstGeom prst="rect">
                <a:avLst/>
              </a:prstGeom>
            </p:spPr>
          </p:pic>
        </p:grpSp>
        <p:pic>
          <p:nvPicPr>
            <p:cNvPr id="23" name="Picture 22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4E8168DB-0395-1727-97BF-67B156598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7317" y="5514207"/>
              <a:ext cx="932509" cy="289953"/>
            </a:xfrm>
            <a:prstGeom prst="rect">
              <a:avLst/>
            </a:prstGeom>
          </p:spPr>
        </p:pic>
        <p:pic>
          <p:nvPicPr>
            <p:cNvPr id="25" name="Picture 24" descr="A logo of a television company&#10;&#10;Description automatically generated">
              <a:extLst>
                <a:ext uri="{FF2B5EF4-FFF2-40B4-BE49-F238E27FC236}">
                  <a16:creationId xmlns:a16="http://schemas.microsoft.com/office/drawing/2014/main" id="{4A69E1E5-243E-56B6-8C1B-A3CFD4EC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46627" y="4786559"/>
              <a:ext cx="1273888" cy="37579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2B4739-AB1C-8FDC-557E-6B5279DF71C9}"/>
                </a:ext>
              </a:extLst>
            </p:cNvPr>
            <p:cNvGrpSpPr/>
            <p:nvPr/>
          </p:nvGrpSpPr>
          <p:grpSpPr>
            <a:xfrm>
              <a:off x="7601872" y="1871713"/>
              <a:ext cx="2763398" cy="381155"/>
              <a:chOff x="7000968" y="2259339"/>
              <a:chExt cx="3965206" cy="546919"/>
            </a:xfrm>
          </p:grpSpPr>
          <p:pic>
            <p:nvPicPr>
              <p:cNvPr id="21" name="Picture 20" descr="A white letter on a black background&#10;&#10;Description automatically generated">
                <a:extLst>
                  <a:ext uri="{FF2B5EF4-FFF2-40B4-BE49-F238E27FC236}">
                    <a16:creationId xmlns:a16="http://schemas.microsoft.com/office/drawing/2014/main" id="{4985A38E-7767-E5D2-2A59-4550DD778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26910" y="2354382"/>
                <a:ext cx="2039264" cy="310840"/>
              </a:xfrm>
              <a:prstGeom prst="rect">
                <a:avLst/>
              </a:prstGeom>
            </p:spPr>
          </p:pic>
          <p:pic>
            <p:nvPicPr>
              <p:cNvPr id="27" name="Picture 26" descr="A whit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A81AC4A7-3A5F-6C0F-CE34-5487DCEB8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00968" y="2259339"/>
                <a:ext cx="1618105" cy="546919"/>
              </a:xfrm>
              <a:prstGeom prst="rect">
                <a:avLst/>
              </a:prstGeom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56EA008-396C-0B0F-EAE4-9FF009E0164E}"/>
              </a:ext>
            </a:extLst>
          </p:cNvPr>
          <p:cNvSpPr txBox="1"/>
          <p:nvPr/>
        </p:nvSpPr>
        <p:spPr>
          <a:xfrm>
            <a:off x="783102" y="1209218"/>
            <a:ext cx="77258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3500" b="0" i="0" u="none" strike="noStrike" spc="-15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Resident Is In Control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9DB077E-92FE-AC6F-5AE2-0177EF8B6AA6}"/>
              </a:ext>
            </a:extLst>
          </p:cNvPr>
          <p:cNvCxnSpPr>
            <a:cxnSpLocks/>
            <a:endCxn id="10" idx="2"/>
          </p:cNvCxnSpPr>
          <p:nvPr/>
        </p:nvCxnSpPr>
        <p:spPr>
          <a:xfrm>
            <a:off x="-74141" y="2056131"/>
            <a:ext cx="7771921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1052060-9AAF-6A92-CCC9-FC361859D29D}"/>
              </a:ext>
            </a:extLst>
          </p:cNvPr>
          <p:cNvSpPr/>
          <p:nvPr/>
        </p:nvSpPr>
        <p:spPr>
          <a:xfrm>
            <a:off x="7697780" y="1969045"/>
            <a:ext cx="174171" cy="174171"/>
          </a:xfrm>
          <a:prstGeom prst="ellipse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419A678-9161-3F23-68E5-7B36431DE7C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301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87D16D-729A-A610-2C2E-84851B93F805}"/>
              </a:ext>
            </a:extLst>
          </p:cNvPr>
          <p:cNvCxnSpPr/>
          <p:nvPr/>
        </p:nvCxnSpPr>
        <p:spPr>
          <a:xfrm>
            <a:off x="-18703" y="3160905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68D125F-E2D2-5AF5-1FCF-FEAD962AAF0E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3059667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RESIDENT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EBD7D-886B-F31B-273F-EBE3DE6430CC}"/>
              </a:ext>
            </a:extLst>
          </p:cNvPr>
          <p:cNvSpPr txBox="1"/>
          <p:nvPr/>
        </p:nvSpPr>
        <p:spPr>
          <a:xfrm>
            <a:off x="940677" y="1274530"/>
            <a:ext cx="10310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3000" b="0" i="0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Don’t settle. </a:t>
            </a:r>
            <a:r>
              <a:rPr lang="en-US" sz="30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Give your residents the content they want.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30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926B-801B-6F7B-B1A9-55E7604E06E1}"/>
              </a:ext>
            </a:extLst>
          </p:cNvPr>
          <p:cNvSpPr txBox="1"/>
          <p:nvPr/>
        </p:nvSpPr>
        <p:spPr>
          <a:xfrm>
            <a:off x="384618" y="2321477"/>
            <a:ext cx="5030355" cy="75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algn="r" rtl="0" fontAlgn="base">
              <a:lnSpc>
                <a:spcPct val="110000"/>
              </a:lnSpc>
              <a:spcBef>
                <a:spcPts val="0"/>
              </a:spcBef>
              <a:spcAft>
                <a:spcPts val="3000"/>
              </a:spcAft>
              <a:buClr>
                <a:schemeClr val="accent3"/>
              </a:buClr>
            </a:pPr>
            <a:r>
              <a:rPr lang="en-US" sz="16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Get the most popular channels, no matter which programming package you choose.</a:t>
            </a:r>
            <a:br>
              <a:rPr lang="en-US" sz="16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Based on 2023 Nielsen ratings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800" baseline="30000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447A20-38B1-417F-8447-2BBA24503A61}"/>
              </a:ext>
            </a:extLst>
          </p:cNvPr>
          <p:cNvSpPr txBox="1"/>
          <p:nvPr/>
        </p:nvSpPr>
        <p:spPr>
          <a:xfrm>
            <a:off x="6130523" y="2370695"/>
            <a:ext cx="5174018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fontAlgn="base">
              <a:lnSpc>
                <a:spcPct val="110000"/>
              </a:lnSpc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20 hours of cloud DVR storage</a:t>
            </a:r>
            <a:b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included in every package.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834538-5A31-9E44-ED24-872916CA77FD}"/>
              </a:ext>
            </a:extLst>
          </p:cNvPr>
          <p:cNvCxnSpPr/>
          <p:nvPr/>
        </p:nvCxnSpPr>
        <p:spPr>
          <a:xfrm>
            <a:off x="1" y="435857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83EF83-D177-C715-D70C-6BF90D40AB18}"/>
              </a:ext>
            </a:extLst>
          </p:cNvPr>
          <p:cNvCxnSpPr/>
          <p:nvPr/>
        </p:nvCxnSpPr>
        <p:spPr>
          <a:xfrm>
            <a:off x="1" y="5037714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869B41-E697-6C87-26C2-E4C5D0C7BAEE}"/>
              </a:ext>
            </a:extLst>
          </p:cNvPr>
          <p:cNvCxnSpPr>
            <a:cxnSpLocks/>
          </p:cNvCxnSpPr>
          <p:nvPr/>
        </p:nvCxnSpPr>
        <p:spPr>
          <a:xfrm flipH="1">
            <a:off x="5870865" y="2290193"/>
            <a:ext cx="1" cy="3842297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D38A029-62F5-3A6D-CB17-6111227698E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5B82D-E8E1-86E8-3EC1-51AA521C6ADA}"/>
              </a:ext>
            </a:extLst>
          </p:cNvPr>
          <p:cNvSpPr txBox="1"/>
          <p:nvPr/>
        </p:nvSpPr>
        <p:spPr>
          <a:xfrm>
            <a:off x="384620" y="4515694"/>
            <a:ext cx="5030355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algn="r" rtl="0" fontAlgn="base">
              <a:lnSpc>
                <a:spcPct val="110000"/>
              </a:lnSpc>
              <a:spcBef>
                <a:spcPts val="0"/>
              </a:spcBef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Our </a:t>
            </a:r>
            <a:r>
              <a:rPr lang="en-US" sz="160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streaming device</a:t>
            </a:r>
            <a:r>
              <a:rPr lang="en-US" sz="1600" b="0" i="0" u="none" strike="noStrike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is portable.</a:t>
            </a:r>
            <a:endParaRPr lang="en-US" sz="1600" b="0" i="0" u="none" strike="noStrike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5A0EB-C4F0-FAED-5636-5805CF101958}"/>
              </a:ext>
            </a:extLst>
          </p:cNvPr>
          <p:cNvSpPr txBox="1"/>
          <p:nvPr/>
        </p:nvSpPr>
        <p:spPr>
          <a:xfrm>
            <a:off x="384620" y="3352080"/>
            <a:ext cx="5030355" cy="758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algn="r" rtl="0" fontAlgn="base">
              <a:lnSpc>
                <a:spcPct val="110000"/>
              </a:lnSpc>
              <a:spcBef>
                <a:spcPts val="0"/>
              </a:spcBef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Local and national channels </a:t>
            </a:r>
            <a:b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streaming on all screens.</a:t>
            </a:r>
            <a:b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Some local channels not available in select markets</a:t>
            </a:r>
            <a:endParaRPr lang="en-US" sz="800" b="0" i="0" u="none" strike="noStrike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BDBF04-CF66-7C32-8EA8-932F6CFDE55F}"/>
              </a:ext>
            </a:extLst>
          </p:cNvPr>
          <p:cNvSpPr txBox="1"/>
          <p:nvPr/>
        </p:nvSpPr>
        <p:spPr>
          <a:xfrm>
            <a:off x="384619" y="5137928"/>
            <a:ext cx="5030355" cy="894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algn="r" fontAlgn="base">
              <a:lnSpc>
                <a:spcPct val="110000"/>
              </a:lnSpc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accent6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DIRECTV is your home for regional sports, </a:t>
            </a:r>
            <a:br>
              <a:rPr lang="en-US" sz="1600" b="0" i="0" u="none" strike="noStrike" dirty="0">
                <a:solidFill>
                  <a:schemeClr val="accent6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chemeClr val="accent6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with the most in-market RSNs.</a:t>
            </a:r>
            <a:br>
              <a:rPr lang="en-US" b="0" i="1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en-US" sz="800" dirty="0">
                <a:solidFill>
                  <a:schemeClr val="bg1"/>
                </a:solidFill>
                <a:effectLst/>
                <a:latin typeface="+mj-lt"/>
              </a:rPr>
              <a:t>Compared to cable, Dish and most streaming providers. RSNs avail. with CHOICE </a:t>
            </a:r>
            <a:br>
              <a:rPr lang="en-US" sz="80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800" dirty="0">
                <a:solidFill>
                  <a:schemeClr val="bg1"/>
                </a:solidFill>
                <a:effectLst/>
                <a:latin typeface="+mj-lt"/>
              </a:rPr>
              <a:t>package or higher. Availability of RSNs varies by ZIP code and package.</a:t>
            </a:r>
            <a:endParaRPr lang="en-US" sz="1600" b="0" i="0" u="none" strike="noStrike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9F2FE6-8390-A53A-25BC-D86E79D687E3}"/>
              </a:ext>
            </a:extLst>
          </p:cNvPr>
          <p:cNvSpPr txBox="1"/>
          <p:nvPr/>
        </p:nvSpPr>
        <p:spPr>
          <a:xfrm>
            <a:off x="6077296" y="5139016"/>
            <a:ext cx="5174018" cy="894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fontAlgn="base">
              <a:lnSpc>
                <a:spcPct val="110000"/>
              </a:lnSpc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Gemini’s voice remote lets you quickly find your shows and entertainment – just ask Google.</a:t>
            </a:r>
            <a:br>
              <a:rPr lang="en-US" sz="1600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Internet connection required. Google login </a:t>
            </a:r>
            <a:r>
              <a:rPr lang="en-US" sz="8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req’d</a:t>
            </a:r>
            <a:r>
              <a:rPr lang="en-US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Google, Google Play, and Android TV are trademarks of Google LLC. </a:t>
            </a:r>
            <a:endParaRPr lang="en-US" sz="800" b="1" i="0" u="none" strike="noStrike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7F765C-B0DB-BF75-9E05-1BC9258271F4}"/>
              </a:ext>
            </a:extLst>
          </p:cNvPr>
          <p:cNvSpPr txBox="1"/>
          <p:nvPr/>
        </p:nvSpPr>
        <p:spPr>
          <a:xfrm>
            <a:off x="6077296" y="3423444"/>
            <a:ext cx="5174018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fontAlgn="base">
              <a:lnSpc>
                <a:spcPct val="110000"/>
              </a:lnSpc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Easily access live TV and thousands of streaming apps like Netflix, Max, Prime Video, and more.</a:t>
            </a:r>
            <a:endParaRPr lang="en-US" sz="800" b="1" i="0" u="none" strike="noStrike" dirty="0">
              <a:solidFill>
                <a:schemeClr val="bg1"/>
              </a:solidFill>
              <a:effectLst>
                <a:outerShdw blurRad="508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F0A33F-9EDE-6F85-12AD-DDE4DA18B29A}"/>
              </a:ext>
            </a:extLst>
          </p:cNvPr>
          <p:cNvSpPr txBox="1"/>
          <p:nvPr/>
        </p:nvSpPr>
        <p:spPr>
          <a:xfrm>
            <a:off x="6077296" y="4509654"/>
            <a:ext cx="5174018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lvl="1" rtl="0" fontAlgn="base">
              <a:lnSpc>
                <a:spcPct val="110000"/>
              </a:lnSpc>
              <a:spcBef>
                <a:spcPts val="0"/>
              </a:spcBef>
              <a:spcAft>
                <a:spcPts val="3000"/>
              </a:spcAft>
              <a:buClr>
                <a:schemeClr val="accent3"/>
              </a:buClr>
            </a:pPr>
            <a:r>
              <a:rPr lang="en-US" sz="16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Easy self-setup and installation.</a:t>
            </a:r>
          </a:p>
        </p:txBody>
      </p:sp>
    </p:spTree>
    <p:extLst>
      <p:ext uri="{BB962C8B-B14F-4D97-AF65-F5344CB8AC3E}">
        <p14:creationId xmlns:p14="http://schemas.microsoft.com/office/powerpoint/2010/main" val="3033071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68D125F-E2D2-5AF5-1FCF-FEAD962AAF0E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3059667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RESIDENT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EBD7D-886B-F31B-273F-EBE3DE6430CC}"/>
              </a:ext>
            </a:extLst>
          </p:cNvPr>
          <p:cNvSpPr txBox="1"/>
          <p:nvPr/>
        </p:nvSpPr>
        <p:spPr>
          <a:xfrm>
            <a:off x="940677" y="1274530"/>
            <a:ext cx="10310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OUR BEST EQUIPMENT IS INCLUDED!</a:t>
            </a:r>
            <a:endParaRPr lang="en-US" sz="3000" b="0">
              <a:solidFill>
                <a:schemeClr val="bg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926B-801B-6F7B-B1A9-55E7604E06E1}"/>
              </a:ext>
            </a:extLst>
          </p:cNvPr>
          <p:cNvSpPr txBox="1"/>
          <p:nvPr/>
        </p:nvSpPr>
        <p:spPr>
          <a:xfrm>
            <a:off x="940678" y="2306829"/>
            <a:ext cx="4155758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Gemini Offers Enhanced Features</a:t>
            </a:r>
            <a:endParaRPr lang="en-US" sz="1800" b="0" dirty="0">
              <a:solidFill>
                <a:schemeClr val="bg1"/>
              </a:solidFill>
              <a:effectLst/>
            </a:endParaRPr>
          </a:p>
          <a:p>
            <a:pPr marL="274320" indent="-1714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Easy access to your favorite apps, a wireless 4K experience on every compatible TV via your favorite apps and a voice-controlled remote.</a:t>
            </a:r>
            <a:b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</a:b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Req's separate paid subscriptions to 3rd party apps. High speed internet-connected compatible device required. Google login required.</a:t>
            </a:r>
            <a:endParaRPr lang="en-US" sz="1800" b="0" i="0" u="none" strike="noStrike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50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Quick &amp; Easy Self Set-up</a:t>
            </a:r>
          </a:p>
          <a:p>
            <a:pPr marL="274320" indent="-173736" rtl="0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Self-setup is easy, and no technician or installation </a:t>
            </a:r>
            <a:b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</a:b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equipment is needed.</a:t>
            </a:r>
            <a:endParaRPr lang="en-US" sz="1200" b="0" dirty="0">
              <a:solidFill>
                <a:schemeClr val="accent3"/>
              </a:solidFill>
              <a:effectLst/>
            </a:endParaRPr>
          </a:p>
          <a:p>
            <a:pPr rtl="0">
              <a:spcBef>
                <a:spcPts val="150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Take It With You</a:t>
            </a:r>
          </a:p>
          <a:p>
            <a:pPr marL="274320" indent="-173736" rtl="0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The Gemini device is portable.</a:t>
            </a:r>
            <a:endParaRPr lang="en-US" sz="1200" b="0" dirty="0">
              <a:solidFill>
                <a:schemeClr val="accent3"/>
              </a:solidFill>
              <a:effectLst/>
            </a:endParaRPr>
          </a:p>
          <a:p>
            <a:pPr marL="171450" indent="-171450" rtl="0" fontAlgn="base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200" b="0" i="0" u="none" strike="noStrike" dirty="0">
              <a:solidFill>
                <a:schemeClr val="accent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Google Shape;564;p10" descr="A television with a dog on it&#10;&#10;Description automatically generated">
            <a:extLst>
              <a:ext uri="{FF2B5EF4-FFF2-40B4-BE49-F238E27FC236}">
                <a16:creationId xmlns:a16="http://schemas.microsoft.com/office/drawing/2014/main" id="{E4F2C651-6200-CA4A-7A20-93538691DA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4208" y="1860050"/>
            <a:ext cx="6872791" cy="45348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F5655C-BC14-5996-75F8-90F3D34B8CCA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right light in the dark&#10;&#10;Description automatically generated">
            <a:extLst>
              <a:ext uri="{FF2B5EF4-FFF2-40B4-BE49-F238E27FC236}">
                <a16:creationId xmlns:a16="http://schemas.microsoft.com/office/drawing/2014/main" id="{093F3E9F-C2C5-B869-1C0E-C74EC2B62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319" y="976350"/>
            <a:ext cx="5342820" cy="2580588"/>
          </a:xfrm>
          <a:prstGeom prst="rect">
            <a:avLst/>
          </a:prstGeom>
        </p:spPr>
      </p:pic>
      <p:pic>
        <p:nvPicPr>
          <p:cNvPr id="12" name="Picture 1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6E85A46-0026-944B-55C0-04D230C63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523" y="5575918"/>
            <a:ext cx="1563950" cy="578447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AA97978-0F38-5B35-7516-058773C9607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00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68D125F-E2D2-5AF5-1FCF-FEAD962AAF0E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3059667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RESIDENT BENEFITS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EBD7D-886B-F31B-273F-EBE3DE6430CC}"/>
              </a:ext>
            </a:extLst>
          </p:cNvPr>
          <p:cNvSpPr txBox="1"/>
          <p:nvPr/>
        </p:nvSpPr>
        <p:spPr>
          <a:xfrm>
            <a:off x="940677" y="1274530"/>
            <a:ext cx="103106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000" b="1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OUR BEST EQUIPMENT IS INCLUDED!</a:t>
            </a:r>
            <a:endParaRPr lang="en-US" sz="3000" b="0">
              <a:solidFill>
                <a:schemeClr val="bg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926B-801B-6F7B-B1A9-55E7604E06E1}"/>
              </a:ext>
            </a:extLst>
          </p:cNvPr>
          <p:cNvSpPr txBox="1"/>
          <p:nvPr/>
        </p:nvSpPr>
        <p:spPr>
          <a:xfrm>
            <a:off x="940678" y="2306829"/>
            <a:ext cx="4155758" cy="356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Gemini Offers Enhanced Features</a:t>
            </a:r>
            <a:endParaRPr lang="en-US" sz="1800" b="0" dirty="0">
              <a:solidFill>
                <a:schemeClr val="bg1"/>
              </a:solidFill>
              <a:effectLst/>
            </a:endParaRPr>
          </a:p>
          <a:p>
            <a:pPr marL="274320" indent="-1714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Easy access to your favorite apps, a wireless 4K experience on every compatible TV via your favorite apps and a voice-controlled remote.</a:t>
            </a:r>
            <a:b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</a:b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Req's separate paid subscriptions to 3rd party apps. High speed internet-connected compatible device required. Google login required.</a:t>
            </a:r>
            <a:endParaRPr lang="en-US" sz="1800" b="0" i="0" u="none" strike="noStrike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150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Quick &amp; Easy Self Set-up</a:t>
            </a:r>
          </a:p>
          <a:p>
            <a:pPr marL="274320" indent="-173736" rtl="0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Self-setup is easy, and no technician or installation </a:t>
            </a:r>
            <a:b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</a:b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equipment is needed.</a:t>
            </a:r>
            <a:endParaRPr lang="en-US" sz="1200" b="0" dirty="0">
              <a:solidFill>
                <a:schemeClr val="accent3"/>
              </a:solidFill>
              <a:effectLst/>
            </a:endParaRPr>
          </a:p>
          <a:p>
            <a:pPr rtl="0">
              <a:spcBef>
                <a:spcPts val="150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Take It With You</a:t>
            </a:r>
          </a:p>
          <a:p>
            <a:pPr marL="274320" indent="-173736" rtl="0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The Gemini device is portable.</a:t>
            </a:r>
            <a:endParaRPr lang="en-US" sz="1200" b="0" dirty="0">
              <a:solidFill>
                <a:schemeClr val="accent3"/>
              </a:solidFill>
              <a:effectLst/>
            </a:endParaRPr>
          </a:p>
          <a:p>
            <a:pPr marL="171450" indent="-171450" rtl="0" fontAlgn="base"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200" b="0" i="0" u="none" strike="noStrike" dirty="0">
              <a:solidFill>
                <a:schemeClr val="accent3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F5655C-BC14-5996-75F8-90F3D34B8CCA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right light in the dark&#10;&#10;Description automatically generated">
            <a:extLst>
              <a:ext uri="{FF2B5EF4-FFF2-40B4-BE49-F238E27FC236}">
                <a16:creationId xmlns:a16="http://schemas.microsoft.com/office/drawing/2014/main" id="{093F3E9F-C2C5-B869-1C0E-C74EC2B62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319" y="976350"/>
            <a:ext cx="5342820" cy="258058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0724E3-69C4-733B-C272-8A1E590D23F4}"/>
              </a:ext>
            </a:extLst>
          </p:cNvPr>
          <p:cNvGrpSpPr/>
          <p:nvPr/>
        </p:nvGrpSpPr>
        <p:grpSpPr>
          <a:xfrm>
            <a:off x="4525583" y="2126708"/>
            <a:ext cx="7129598" cy="4161296"/>
            <a:chOff x="5784314" y="2738826"/>
            <a:chExt cx="5788770" cy="3366884"/>
          </a:xfrm>
        </p:grpSpPr>
        <p:pic>
          <p:nvPicPr>
            <p:cNvPr id="10" name="Picture 9" descr="A remote control on top of a device&#10;&#10;Description automatically generated">
              <a:extLst>
                <a:ext uri="{FF2B5EF4-FFF2-40B4-BE49-F238E27FC236}">
                  <a16:creationId xmlns:a16="http://schemas.microsoft.com/office/drawing/2014/main" id="{D961C49D-5D2B-C344-7ED9-B24F03EC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4314" y="2946458"/>
              <a:ext cx="5788770" cy="3159252"/>
            </a:xfrm>
            <a:prstGeom prst="rect">
              <a:avLst/>
            </a:prstGeom>
          </p:spPr>
        </p:pic>
        <p:pic>
          <p:nvPicPr>
            <p:cNvPr id="12" name="Picture 11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6E85A46-0026-944B-55C0-04D230C6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97139" y="2738826"/>
              <a:ext cx="1769769" cy="654572"/>
            </a:xfrm>
            <a:prstGeom prst="rect">
              <a:avLst/>
            </a:prstGeom>
          </p:spPr>
        </p:pic>
      </p:grp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9D43F1F-0976-1DE8-269D-45B76C4C151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40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F319E1-2B3E-97C2-FE98-A0A68CACA41E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68D125F-E2D2-5AF5-1FCF-FEAD962AAF0E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4150742" cy="19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RESIDENT BENEFITS  |  </a:t>
            </a:r>
            <a:r>
              <a:rPr lang="en-US" sz="1200" spc="300">
                <a:solidFill>
                  <a:schemeClr val="accent3"/>
                </a:solidFill>
              </a:rPr>
              <a:t>THE APP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EBD7D-886B-F31B-273F-EBE3DE6430CC}"/>
              </a:ext>
            </a:extLst>
          </p:cNvPr>
          <p:cNvSpPr txBox="1"/>
          <p:nvPr/>
        </p:nvSpPr>
        <p:spPr>
          <a:xfrm>
            <a:off x="940677" y="1274530"/>
            <a:ext cx="4880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b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Your Content Everywhere</a:t>
            </a:r>
            <a:endParaRPr lang="en-US" sz="3200" b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A8926B-801B-6F7B-B1A9-55E7604E06E1}"/>
              </a:ext>
            </a:extLst>
          </p:cNvPr>
          <p:cNvSpPr txBox="1"/>
          <p:nvPr/>
        </p:nvSpPr>
        <p:spPr>
          <a:xfrm>
            <a:off x="940677" y="2306829"/>
            <a:ext cx="5030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Watch on smart TVs and streaming </a:t>
            </a:r>
            <a:endParaRPr lang="en-US" sz="1800" b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devices while you’re</a:t>
            </a:r>
            <a:b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away from </a:t>
            </a:r>
            <a:endParaRPr lang="en-US" sz="1800" b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home via the</a:t>
            </a:r>
            <a:b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DIRECTV app. </a:t>
            </a:r>
            <a:endParaRPr lang="en-US" sz="1800" b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lose-up of a tablet and a phone&#10;&#10;Description automatically generated">
            <a:extLst>
              <a:ext uri="{FF2B5EF4-FFF2-40B4-BE49-F238E27FC236}">
                <a16:creationId xmlns:a16="http://schemas.microsoft.com/office/drawing/2014/main" id="{C2BF6FBF-FF91-E081-3907-0DCAD17DF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906" y="1826353"/>
            <a:ext cx="7772400" cy="4271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83D8C3-ED35-016B-B43A-3DF7E0FA34D0}"/>
              </a:ext>
            </a:extLst>
          </p:cNvPr>
          <p:cNvSpPr txBox="1"/>
          <p:nvPr/>
        </p:nvSpPr>
        <p:spPr>
          <a:xfrm>
            <a:off x="940677" y="6126587"/>
            <a:ext cx="681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Available only in the U.S. (excl. Puerto Rico and U.S.V.I.). Req’s compatible device and data connection; data charges may apply. Not all channels available to stream. Limited to up to 3 concurrent streams. </a:t>
            </a:r>
            <a:r>
              <a:rPr lang="en-US" sz="800" dirty="0" err="1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Restr’s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 apply. Visit </a:t>
            </a:r>
            <a:r>
              <a:rPr lang="en-US" sz="800" dirty="0" err="1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directv.com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/app for more information.</a:t>
            </a:r>
          </a:p>
          <a:p>
            <a:endParaRPr lang="en-US" sz="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87911A9-94FA-AA59-2D6A-59382C5E85F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141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36AE4-9B36-006B-C668-F1B91AAA4D8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©2024 DIRECTV. DIRECTV and all other DIRECTV marks are trademarks of DIRECTV, LLC.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F26C95-AFCA-CA7D-99D8-F908AC6D605E}"/>
              </a:ext>
            </a:extLst>
          </p:cNvPr>
          <p:cNvCxnSpPr/>
          <p:nvPr/>
        </p:nvCxnSpPr>
        <p:spPr>
          <a:xfrm>
            <a:off x="1" y="2185668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0D9A5524-384B-4E60-EC8C-02C27807C997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5259869" cy="5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1"/>
                </a:solidFill>
              </a:rPr>
              <a:t>CLOSING  |  TESTIMONIALS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0EBB64-97AB-C0D2-8D5E-683FB9089ECF}"/>
              </a:ext>
            </a:extLst>
          </p:cNvPr>
          <p:cNvSpPr txBox="1"/>
          <p:nvPr/>
        </p:nvSpPr>
        <p:spPr>
          <a:xfrm>
            <a:off x="6188373" y="1663272"/>
            <a:ext cx="2966455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Keys Gate</a:t>
            </a:r>
            <a:endParaRPr lang="en-US" sz="1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91CE1A-FA69-D27D-5248-463C40922422}"/>
              </a:ext>
            </a:extLst>
          </p:cNvPr>
          <p:cNvSpPr txBox="1"/>
          <p:nvPr/>
        </p:nvSpPr>
        <p:spPr>
          <a:xfrm>
            <a:off x="6189677" y="878377"/>
            <a:ext cx="4810896" cy="78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User interface of DIRECTV Stream was clean, easy to navigate. 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Jumping from channel to "on demand" options are very quick and seamless.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43DCE2-5873-E40E-809D-40083855DBB8}"/>
              </a:ext>
            </a:extLst>
          </p:cNvPr>
          <p:cNvSpPr txBox="1"/>
          <p:nvPr/>
        </p:nvSpPr>
        <p:spPr>
          <a:xfrm>
            <a:off x="6188373" y="4130602"/>
            <a:ext cx="4258239" cy="784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Picture quality is clearer, crisper, and brighter than U-Verse 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 all channels come in at 1080p resolution.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3D16D-E466-6956-A917-B7F07B4F275D}"/>
              </a:ext>
            </a:extLst>
          </p:cNvPr>
          <p:cNvSpPr txBox="1"/>
          <p:nvPr/>
        </p:nvSpPr>
        <p:spPr>
          <a:xfrm>
            <a:off x="6205199" y="5612516"/>
            <a:ext cx="4604951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was able to activate the account and start streaming right away. </a:t>
            </a:r>
            <a:r>
              <a:rPr lang="en-US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Super easy.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5EF7F-6F8E-D5A4-369C-80B74636BF31}"/>
              </a:ext>
            </a:extLst>
          </p:cNvPr>
          <p:cNvSpPr txBox="1"/>
          <p:nvPr/>
        </p:nvSpPr>
        <p:spPr>
          <a:xfrm>
            <a:off x="6205199" y="3422818"/>
            <a:ext cx="2966455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Palm Isle Estates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F5167-5BF1-E70D-E37E-7F6634486AA4}"/>
              </a:ext>
            </a:extLst>
          </p:cNvPr>
          <p:cNvSpPr txBox="1"/>
          <p:nvPr/>
        </p:nvSpPr>
        <p:spPr>
          <a:xfrm>
            <a:off x="6188373" y="2433830"/>
            <a:ext cx="4812200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signed up for DIRECTV on Monday and </a:t>
            </a:r>
            <a:r>
              <a:rPr lang="en-US" dirty="0">
                <a:solidFill>
                  <a:schemeClr val="accent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were instantly able to use the app on our Apple TVs and iPad.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Now I can’t wait to cancel that extra internet speed package we pay for!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43D5B4-3CBF-3657-222C-D57EFF91770F}"/>
              </a:ext>
            </a:extLst>
          </p:cNvPr>
          <p:cNvCxnSpPr/>
          <p:nvPr/>
        </p:nvCxnSpPr>
        <p:spPr>
          <a:xfrm>
            <a:off x="168165" y="3882441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2E4807-9398-3768-247A-8F535D895B83}"/>
              </a:ext>
            </a:extLst>
          </p:cNvPr>
          <p:cNvCxnSpPr/>
          <p:nvPr/>
        </p:nvCxnSpPr>
        <p:spPr>
          <a:xfrm>
            <a:off x="333582" y="5412100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screenshot of a television show&#10;&#10;Description automatically generated">
            <a:extLst>
              <a:ext uri="{FF2B5EF4-FFF2-40B4-BE49-F238E27FC236}">
                <a16:creationId xmlns:a16="http://schemas.microsoft.com/office/drawing/2014/main" id="{9EA5922C-CCFA-3FCD-24DA-13F8E1AE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4642" y="-757"/>
            <a:ext cx="6105396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CA8BD2-34C6-53C1-7AB9-0DB0627E5464}"/>
              </a:ext>
            </a:extLst>
          </p:cNvPr>
          <p:cNvSpPr txBox="1"/>
          <p:nvPr/>
        </p:nvSpPr>
        <p:spPr>
          <a:xfrm>
            <a:off x="6205199" y="6159955"/>
            <a:ext cx="2966455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Oaks at Boca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0D0F8-BDEF-DBEF-330F-EC4E360524C8}"/>
              </a:ext>
            </a:extLst>
          </p:cNvPr>
          <p:cNvSpPr txBox="1"/>
          <p:nvPr/>
        </p:nvSpPr>
        <p:spPr>
          <a:xfrm>
            <a:off x="6205199" y="4915226"/>
            <a:ext cx="2966455" cy="24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10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Keys Gate</a:t>
            </a:r>
            <a:endParaRPr lang="en-US" sz="10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DE3DCF-1423-3331-1406-0C24230A5A25}"/>
              </a:ext>
            </a:extLst>
          </p:cNvPr>
          <p:cNvSpPr txBox="1"/>
          <p:nvPr/>
        </p:nvSpPr>
        <p:spPr>
          <a:xfrm>
            <a:off x="4566972" y="-863142"/>
            <a:ext cx="186261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dirty="0">
                <a:solidFill>
                  <a:schemeClr val="accent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955825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stick&#10;&#10;Description automatically generated">
            <a:extLst>
              <a:ext uri="{FF2B5EF4-FFF2-40B4-BE49-F238E27FC236}">
                <a16:creationId xmlns:a16="http://schemas.microsoft.com/office/drawing/2014/main" id="{2E38DE2C-C3E3-AF98-D37D-489D9A478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415" y="2409756"/>
            <a:ext cx="5762492" cy="3241402"/>
          </a:xfrm>
          <a:prstGeom prst="rect">
            <a:avLst/>
          </a:prstGeom>
        </p:spPr>
      </p:pic>
      <p:pic>
        <p:nvPicPr>
          <p:cNvPr id="19" name="Picture 18" descr="A black screen with a silver frame&#10;&#10;Description automatically generated">
            <a:extLst>
              <a:ext uri="{FF2B5EF4-FFF2-40B4-BE49-F238E27FC236}">
                <a16:creationId xmlns:a16="http://schemas.microsoft.com/office/drawing/2014/main" id="{B1242677-57AF-1A21-A4D1-22E13DE5C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568" y="2351720"/>
            <a:ext cx="5805339" cy="36700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627DD-F003-E35F-40B0-8CA0036F47B2}"/>
              </a:ext>
            </a:extLst>
          </p:cNvPr>
          <p:cNvSpPr txBox="1"/>
          <p:nvPr/>
        </p:nvSpPr>
        <p:spPr>
          <a:xfrm>
            <a:off x="940678" y="2306829"/>
            <a:ext cx="355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Don’t miss the opportunity to bring this </a:t>
            </a:r>
            <a:r>
              <a:rPr lang="en-US" sz="1800" b="0" i="0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brand new, and only national bulk streaming product</a:t>
            </a: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 your community!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FFDBD9-0309-C696-B793-9A384A468806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27499C2-B298-B418-FD7F-BC44C9B17A6D}"/>
              </a:ext>
            </a:extLst>
          </p:cNvPr>
          <p:cNvSpPr txBox="1"/>
          <p:nvPr/>
        </p:nvSpPr>
        <p:spPr>
          <a:xfrm>
            <a:off x="940677" y="519042"/>
            <a:ext cx="6800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Pair DIRECTV Stream Bulk Services </a:t>
            </a:r>
            <a:b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3200" b="0" i="0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with your Internet Solution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C101C7-6D1D-EC2B-F54F-8A9025B869D9}"/>
              </a:ext>
            </a:extLst>
          </p:cNvPr>
          <p:cNvSpPr txBox="1"/>
          <p:nvPr/>
        </p:nvSpPr>
        <p:spPr>
          <a:xfrm>
            <a:off x="940677" y="1554476"/>
            <a:ext cx="894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and make premium entertainment standard in every unit. </a:t>
            </a:r>
          </a:p>
        </p:txBody>
      </p:sp>
      <p:pic>
        <p:nvPicPr>
          <p:cNvPr id="8" name="Picture 7" descr="A person standing in the desert&#10;&#10;Description automatically generated">
            <a:extLst>
              <a:ext uri="{FF2B5EF4-FFF2-40B4-BE49-F238E27FC236}">
                <a16:creationId xmlns:a16="http://schemas.microsoft.com/office/drawing/2014/main" id="{8DE352F9-28EF-86F6-E1D5-68E6C5B4CD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66"/>
          <a:stretch/>
        </p:blipFill>
        <p:spPr>
          <a:xfrm>
            <a:off x="783219" y="4166674"/>
            <a:ext cx="2443833" cy="1869796"/>
          </a:xfrm>
          <a:prstGeom prst="roundRect">
            <a:avLst>
              <a:gd name="adj" fmla="val 2842"/>
            </a:avLst>
          </a:prstGeom>
        </p:spPr>
      </p:pic>
      <p:pic>
        <p:nvPicPr>
          <p:cNvPr id="15" name="Picture 14" descr="Two statues fighting with swords&#10;&#10;Description automatically generated with medium confidence">
            <a:extLst>
              <a:ext uri="{FF2B5EF4-FFF2-40B4-BE49-F238E27FC236}">
                <a16:creationId xmlns:a16="http://schemas.microsoft.com/office/drawing/2014/main" id="{87C57DB1-CDCD-6045-F36F-14C4E4BA5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213" y="3878926"/>
            <a:ext cx="3096846" cy="2062259"/>
          </a:xfrm>
          <a:prstGeom prst="roundRect">
            <a:avLst>
              <a:gd name="adj" fmla="val 5482"/>
            </a:avLst>
          </a:prstGeom>
        </p:spPr>
      </p:pic>
      <p:pic>
        <p:nvPicPr>
          <p:cNvPr id="14" name="Picture 13" descr="A close-up of a computer&#10;&#10;Description automatically generated">
            <a:extLst>
              <a:ext uri="{FF2B5EF4-FFF2-40B4-BE49-F238E27FC236}">
                <a16:creationId xmlns:a16="http://schemas.microsoft.com/office/drawing/2014/main" id="{9E1F69A8-4520-714F-6D33-0417209ED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9329" y="3650048"/>
            <a:ext cx="4118955" cy="2545422"/>
          </a:xfrm>
          <a:prstGeom prst="rect">
            <a:avLst/>
          </a:prstGeom>
        </p:spPr>
      </p:pic>
      <p:pic>
        <p:nvPicPr>
          <p:cNvPr id="23" name="Picture 22" descr="A black rectangular device with a black border&#10;&#10;Description automatically generated">
            <a:extLst>
              <a:ext uri="{FF2B5EF4-FFF2-40B4-BE49-F238E27FC236}">
                <a16:creationId xmlns:a16="http://schemas.microsoft.com/office/drawing/2014/main" id="{1D137E96-1016-C7D0-933C-B37FDA48B7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288" y="4030313"/>
            <a:ext cx="2742912" cy="2143885"/>
          </a:xfrm>
          <a:prstGeom prst="rect">
            <a:avLst/>
          </a:prstGeom>
        </p:spPr>
      </p:pic>
      <p:pic>
        <p:nvPicPr>
          <p:cNvPr id="10" name="Picture 9" descr="A person with his arm around another person&#10;&#10;Description automatically generated">
            <a:extLst>
              <a:ext uri="{FF2B5EF4-FFF2-40B4-BE49-F238E27FC236}">
                <a16:creationId xmlns:a16="http://schemas.microsoft.com/office/drawing/2014/main" id="{73B689F3-92DD-2BE8-04B7-95819E665B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529" r="10529"/>
          <a:stretch/>
        </p:blipFill>
        <p:spPr>
          <a:xfrm>
            <a:off x="3069976" y="4309641"/>
            <a:ext cx="838410" cy="1820680"/>
          </a:xfrm>
          <a:prstGeom prst="roundRect">
            <a:avLst>
              <a:gd name="adj" fmla="val 8384"/>
            </a:avLst>
          </a:prstGeom>
        </p:spPr>
      </p:pic>
      <p:pic>
        <p:nvPicPr>
          <p:cNvPr id="21" name="Picture 20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05030C4C-522A-6BA7-24FD-F1BDA0E7EF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4432" y="4166674"/>
            <a:ext cx="1131770" cy="211359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6FA118-BB09-2D63-F77C-FF13EFD91DF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06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transformers action figures&#10;&#10;Description automatically generated">
            <a:extLst>
              <a:ext uri="{FF2B5EF4-FFF2-40B4-BE49-F238E27FC236}">
                <a16:creationId xmlns:a16="http://schemas.microsoft.com/office/drawing/2014/main" id="{6E31ABF6-FC9E-9FFD-6BAB-E7EA9DD44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24"/>
          <a:stretch/>
        </p:blipFill>
        <p:spPr>
          <a:xfrm>
            <a:off x="472260" y="2591663"/>
            <a:ext cx="4751673" cy="27169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68D15-EFC2-9382-82F2-88BFA41D53B0}"/>
              </a:ext>
            </a:extLst>
          </p:cNvPr>
          <p:cNvSpPr txBox="1"/>
          <p:nvPr/>
        </p:nvSpPr>
        <p:spPr>
          <a:xfrm>
            <a:off x="940677" y="519042"/>
            <a:ext cx="6800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Pair DIRECTV Stream Bulk Services </a:t>
            </a:r>
            <a:br>
              <a:rPr lang="en-US" sz="32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3200" b="0" i="0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with your Internet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C4DD8-879B-4D08-C093-7D36D6351722}"/>
              </a:ext>
            </a:extLst>
          </p:cNvPr>
          <p:cNvSpPr txBox="1"/>
          <p:nvPr/>
        </p:nvSpPr>
        <p:spPr>
          <a:xfrm>
            <a:off x="5581404" y="2513639"/>
            <a:ext cx="6370190" cy="340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Premium content at an unparalleled value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100% Streaming, no dish required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Simple and easy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setup 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Courtesy accounts for common areas on property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Portability of the product 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No customer installation, no truck roll, no technician needed</a:t>
            </a:r>
          </a:p>
          <a:p>
            <a:pPr marL="285750" indent="-285750"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 additional cost to deliver premium content over your Internet</a:t>
            </a:r>
          </a:p>
          <a:p>
            <a:pPr rtl="0">
              <a:spcBef>
                <a:spcPts val="0"/>
              </a:spcBef>
              <a:spcAft>
                <a:spcPts val="1500"/>
              </a:spcAft>
              <a:buClr>
                <a:schemeClr val="accent3"/>
              </a:buClr>
            </a:pPr>
            <a:endParaRPr lang="en-US" sz="16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756E9-7FAF-2907-DE26-F26ABCA4D230}"/>
              </a:ext>
            </a:extLst>
          </p:cNvPr>
          <p:cNvSpPr txBox="1"/>
          <p:nvPr/>
        </p:nvSpPr>
        <p:spPr>
          <a:xfrm>
            <a:off x="940677" y="1582821"/>
            <a:ext cx="894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u="none" strike="noStrike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and make premium entertainment standard in every unit. </a:t>
            </a:r>
          </a:p>
        </p:txBody>
      </p:sp>
      <p:pic>
        <p:nvPicPr>
          <p:cNvPr id="12" name="Picture 11" descr="A black screen with a silver frame&#10;&#10;Description automatically generated">
            <a:extLst>
              <a:ext uri="{FF2B5EF4-FFF2-40B4-BE49-F238E27FC236}">
                <a16:creationId xmlns:a16="http://schemas.microsoft.com/office/drawing/2014/main" id="{D5263F6D-8C3B-BFCE-1DA2-A2DAD2AA1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" y="2546591"/>
            <a:ext cx="4851204" cy="306685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AA52FE-6C11-A898-837D-90A6589476DC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remote control on top of a device&#10;&#10;Description automatically generated">
            <a:extLst>
              <a:ext uri="{FF2B5EF4-FFF2-40B4-BE49-F238E27FC236}">
                <a16:creationId xmlns:a16="http://schemas.microsoft.com/office/drawing/2014/main" id="{BB276A77-954B-16F7-2D84-619127FEA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30" y="4749297"/>
            <a:ext cx="2690355" cy="1468275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564C0C2-6E75-825B-B789-24186DC7812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19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30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523BC1-A35B-6436-7A43-FBA91D147D8B}"/>
              </a:ext>
            </a:extLst>
          </p:cNvPr>
          <p:cNvCxnSpPr/>
          <p:nvPr/>
        </p:nvCxnSpPr>
        <p:spPr>
          <a:xfrm>
            <a:off x="0" y="2360367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2553CF-1F6E-19A7-D5E2-490AF10339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C872A-2DA7-8D78-8213-1B44854B49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69549-0BA4-CD5F-47C1-8A5ACB0BD244}"/>
              </a:ext>
            </a:extLst>
          </p:cNvPr>
          <p:cNvSpPr txBox="1"/>
          <p:nvPr/>
        </p:nvSpPr>
        <p:spPr>
          <a:xfrm>
            <a:off x="1518475" y="6108736"/>
            <a:ext cx="5917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Availability of channels vary by package.</a:t>
            </a:r>
          </a:p>
          <a:p>
            <a:endParaRPr lang="en-US" sz="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7" name="Demo_MDU_Bulk 03.mp4">
            <a:hlinkClick r:id="" action="ppaction://media"/>
            <a:extLst>
              <a:ext uri="{FF2B5EF4-FFF2-40B4-BE49-F238E27FC236}">
                <a16:creationId xmlns:a16="http://schemas.microsoft.com/office/drawing/2014/main" id="{E5082B60-5396-6FDA-BBEB-53DF3CB198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513" y="624939"/>
            <a:ext cx="9748971" cy="5483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in a leather jacket&#10;&#10;Description automatically generated">
            <a:extLst>
              <a:ext uri="{FF2B5EF4-FFF2-40B4-BE49-F238E27FC236}">
                <a16:creationId xmlns:a16="http://schemas.microsoft.com/office/drawing/2014/main" id="{34F3CCC4-4B32-D048-B517-981494A1F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598" y="2311647"/>
            <a:ext cx="4460002" cy="2508448"/>
          </a:xfrm>
          <a:prstGeom prst="rect">
            <a:avLst/>
          </a:prstGeom>
        </p:spPr>
      </p:pic>
      <p:pic>
        <p:nvPicPr>
          <p:cNvPr id="16" name="Picture 15" descr="A group of basketball players celebrating&#10;&#10;Description automatically generated">
            <a:extLst>
              <a:ext uri="{FF2B5EF4-FFF2-40B4-BE49-F238E27FC236}">
                <a16:creationId xmlns:a16="http://schemas.microsoft.com/office/drawing/2014/main" id="{38F31960-C26C-2CE4-1E24-33342E67B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6"/>
          <a:stretch/>
        </p:blipFill>
        <p:spPr>
          <a:xfrm>
            <a:off x="9128760" y="3437468"/>
            <a:ext cx="2265330" cy="1772482"/>
          </a:xfrm>
          <a:prstGeom prst="roundRect">
            <a:avLst>
              <a:gd name="adj" fmla="val 8069"/>
            </a:avLst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EC731C-B5BE-30B5-8488-E3FFA2507B91}"/>
              </a:ext>
            </a:extLst>
          </p:cNvPr>
          <p:cNvCxnSpPr/>
          <p:nvPr/>
        </p:nvCxnSpPr>
        <p:spPr>
          <a:xfrm>
            <a:off x="0" y="2360367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C3CBC-DD98-C01B-FE4E-9BEE28830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3405" y="2697766"/>
            <a:ext cx="5006724" cy="4334841"/>
          </a:xfrm>
        </p:spPr>
        <p:txBody>
          <a:bodyPr/>
          <a:lstStyle/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Launched In 2023</a:t>
            </a:r>
          </a:p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US" sz="16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0,000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+ Bulk MDU Units Signed In 2023</a:t>
            </a:r>
          </a:p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Over 15M+ Customers Nationally</a:t>
            </a:r>
          </a:p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Unmatched Premium Content </a:t>
            </a:r>
            <a:b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All Residents</a:t>
            </a:r>
          </a:p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No </a:t>
            </a: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</a:rPr>
              <a:t>Satellite Dish Required; </a:t>
            </a:r>
            <a:b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rial" panose="020B0604020202020204" pitchFamily="34" charset="0"/>
              </a:rPr>
              <a:t>Delivered Over Your Internet </a:t>
            </a:r>
            <a:endParaRPr lang="en-US" sz="1600" b="0" i="0" u="none" strike="noStrike" dirty="0">
              <a:solidFill>
                <a:schemeClr val="accent6"/>
              </a:solidFill>
              <a:effectLst/>
              <a:latin typeface="Arial" panose="020B0604020202020204" pitchFamily="34" charset="0"/>
            </a:endParaRPr>
          </a:p>
          <a:p>
            <a:pPr marL="274320" indent="-274320" rtl="0" fontAlgn="base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DIRECTV Is The Ultimate </a:t>
            </a:r>
            <a:b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Content Aggregator</a:t>
            </a:r>
          </a:p>
          <a:p>
            <a:pPr marL="274320" indent="-274320">
              <a:lnSpc>
                <a:spcPct val="110000"/>
              </a:lnSpc>
              <a:spcAft>
                <a:spcPts val="1000"/>
              </a:spcAft>
              <a:buClr>
                <a:schemeClr val="accent3"/>
              </a:buClr>
            </a:pP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B41B8-A65D-6295-C964-D70F8CC184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D10C51-FDDB-797F-E9DD-7D315685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05" y="911758"/>
            <a:ext cx="10118183" cy="1019679"/>
          </a:xfrm>
        </p:spPr>
        <p:txBody>
          <a:bodyPr/>
          <a:lstStyle/>
          <a:p>
            <a:pPr rtl="0" fontAlgn="base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Streamers And TV Fans Agree, MDU DIRECTV Bulk Streaming </a:t>
            </a:r>
            <a:br>
              <a:rPr lang="en-US" sz="24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2400" b="0" i="0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Is The Best Of Live TV And On Demand At A Discounted Price</a:t>
            </a:r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21" name="Picture 20" descr="A person in armor holding a sword and shield&#10;&#10;Description automatically generated">
            <a:extLst>
              <a:ext uri="{FF2B5EF4-FFF2-40B4-BE49-F238E27FC236}">
                <a16:creationId xmlns:a16="http://schemas.microsoft.com/office/drawing/2014/main" id="{2F72709A-0067-2597-B84D-ECC24E8A19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53" r="37220"/>
          <a:stretch/>
        </p:blipFill>
        <p:spPr>
          <a:xfrm>
            <a:off x="8826321" y="4167522"/>
            <a:ext cx="615112" cy="1329332"/>
          </a:xfrm>
          <a:prstGeom prst="roundRect">
            <a:avLst>
              <a:gd name="adj" fmla="val 8990"/>
            </a:avLst>
          </a:prstGeom>
        </p:spPr>
      </p:pic>
      <p:pic>
        <p:nvPicPr>
          <p:cNvPr id="23" name="Picture 22" descr="A spaceship in space with earth in the background&#10;&#10;Description automatically generated">
            <a:extLst>
              <a:ext uri="{FF2B5EF4-FFF2-40B4-BE49-F238E27FC236}">
                <a16:creationId xmlns:a16="http://schemas.microsoft.com/office/drawing/2014/main" id="{C04DADE0-7176-A26E-3EC4-846D0C9475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72" r="14334"/>
          <a:stretch/>
        </p:blipFill>
        <p:spPr>
          <a:xfrm>
            <a:off x="8826320" y="4169030"/>
            <a:ext cx="615112" cy="1327824"/>
          </a:xfrm>
          <a:prstGeom prst="roundRect">
            <a:avLst>
              <a:gd name="adj" fmla="val 12402"/>
            </a:avLst>
          </a:prstGeom>
        </p:spPr>
      </p:pic>
      <p:pic>
        <p:nvPicPr>
          <p:cNvPr id="19" name="Picture 18" descr="A group of electronic devices&#10;&#10;Description automatically generated">
            <a:extLst>
              <a:ext uri="{FF2B5EF4-FFF2-40B4-BE49-F238E27FC236}">
                <a16:creationId xmlns:a16="http://schemas.microsoft.com/office/drawing/2014/main" id="{CC7FC627-1FF0-A8D8-560B-F48FDF3C0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5555" y="2250986"/>
            <a:ext cx="5941441" cy="3437028"/>
          </a:xfrm>
          <a:prstGeom prst="rect">
            <a:avLst/>
          </a:prstGeom>
        </p:spPr>
      </p:pic>
      <p:pic>
        <p:nvPicPr>
          <p:cNvPr id="11" name="Picture 10" descr="A bright light in the dark&#10;&#10;Description automatically generated">
            <a:extLst>
              <a:ext uri="{FF2B5EF4-FFF2-40B4-BE49-F238E27FC236}">
                <a16:creationId xmlns:a16="http://schemas.microsoft.com/office/drawing/2014/main" id="{7D14A524-2ADD-E37C-5B0C-62D73A775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8719" y="1060563"/>
            <a:ext cx="5342820" cy="2580588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59ABBB59-3A9F-2D2A-7408-7068CB91792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C3CBC-DD98-C01B-FE4E-9BEE28830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3404" y="1807575"/>
            <a:ext cx="9945190" cy="5084023"/>
          </a:xfrm>
        </p:spPr>
        <p:txBody>
          <a:bodyPr/>
          <a:lstStyle/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Best Value, Most Content, </a:t>
            </a:r>
            <a:r>
              <a:rPr lang="en-US" sz="1700" b="0" i="0" u="none" strike="noStrike" dirty="0">
                <a:solidFill>
                  <a:schemeClr val="accent3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Lowest Price</a:t>
            </a:r>
          </a:p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accent3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No New Infrastructure, </a:t>
            </a: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No Capital, and No Technician Needed </a:t>
            </a:r>
          </a:p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Attract and Retain </a:t>
            </a:r>
            <a:r>
              <a:rPr lang="en-US" sz="1700" b="0" i="0" u="none" strike="noStrike" dirty="0">
                <a:solidFill>
                  <a:schemeClr val="accent3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New Residents </a:t>
            </a:r>
          </a:p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Premium Content that </a:t>
            </a:r>
            <a:r>
              <a:rPr lang="en-US" sz="1700" b="0" i="0" u="none" strike="noStrike" dirty="0">
                <a:solidFill>
                  <a:schemeClr val="accent6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Just Needs Internet </a:t>
            </a:r>
          </a:p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Partner </a:t>
            </a:r>
            <a:r>
              <a:rPr lang="en-US" sz="1700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</a:t>
            </a: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ith a Streaming Content Provider </a:t>
            </a:r>
            <a:r>
              <a:rPr lang="en-US" sz="1700" b="0" i="0" u="none" strike="noStrike" dirty="0">
                <a:solidFill>
                  <a:schemeClr val="accent3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Committed to Content </a:t>
            </a:r>
          </a:p>
          <a:p>
            <a:pPr marL="0" algn="ctr" rtl="0" fontAlgn="base">
              <a:lnSpc>
                <a:spcPct val="110000"/>
              </a:lnSpc>
              <a:spcBef>
                <a:spcPts val="2500"/>
              </a:spcBef>
              <a:spcAft>
                <a:spcPts val="600"/>
              </a:spcAft>
            </a:pPr>
            <a:r>
              <a:rPr lang="en-US" sz="1700" b="0" i="0" u="none" strike="noStrike" dirty="0">
                <a:solidFill>
                  <a:schemeClr val="accent3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Courtesy Accounts Available </a:t>
            </a:r>
            <a:r>
              <a:rPr lang="en-US" sz="1700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w</a:t>
            </a:r>
            <a:r>
              <a:rPr lang="en-US" sz="1700" b="0" i="0" u="none" strike="noStrike" dirty="0">
                <a:solidFill>
                  <a:schemeClr val="bg1"/>
                </a:solidFill>
                <a:effectLst>
                  <a:outerShdw blurRad="508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ith Premium Content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B41B8-A65D-6295-C964-D70F8CC184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7B069EF-80C1-6B1C-B503-D1F56F272C25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4525133" cy="31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C3C9D066-5B40-7AF3-6584-850A637F9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809" y="1036592"/>
            <a:ext cx="8418525" cy="348124"/>
          </a:xfrm>
        </p:spPr>
        <p:txBody>
          <a:bodyPr/>
          <a:lstStyle/>
          <a:p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Why Is DIRECTV Bulk Streaming Service The Right Solution For Your Property?</a:t>
            </a: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062124-99D2-5B74-55DE-E2DCCEC5E5B8}"/>
              </a:ext>
            </a:extLst>
          </p:cNvPr>
          <p:cNvGrpSpPr/>
          <p:nvPr/>
        </p:nvGrpSpPr>
        <p:grpSpPr>
          <a:xfrm>
            <a:off x="0" y="2624525"/>
            <a:ext cx="12191999" cy="2665932"/>
            <a:chOff x="0" y="2508413"/>
            <a:chExt cx="12191999" cy="247323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FC5FC1A-A1CA-3BE7-A9B1-F1B8042F4855}"/>
                </a:ext>
              </a:extLst>
            </p:cNvPr>
            <p:cNvCxnSpPr/>
            <p:nvPr/>
          </p:nvCxnSpPr>
          <p:spPr>
            <a:xfrm>
              <a:off x="0" y="2508413"/>
              <a:ext cx="12191999" cy="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1BE4444-A1B5-A21F-2569-3FCCB0311987}"/>
                </a:ext>
              </a:extLst>
            </p:cNvPr>
            <p:cNvCxnSpPr/>
            <p:nvPr/>
          </p:nvCxnSpPr>
          <p:spPr>
            <a:xfrm>
              <a:off x="0" y="3144139"/>
              <a:ext cx="12191999" cy="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08C075-DB94-82E6-F3F3-D827544AA7B2}"/>
                </a:ext>
              </a:extLst>
            </p:cNvPr>
            <p:cNvCxnSpPr/>
            <p:nvPr/>
          </p:nvCxnSpPr>
          <p:spPr>
            <a:xfrm>
              <a:off x="0" y="3753739"/>
              <a:ext cx="12191999" cy="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22C026D-2258-2828-9449-6D0207CB5F5A}"/>
                </a:ext>
              </a:extLst>
            </p:cNvPr>
            <p:cNvCxnSpPr/>
            <p:nvPr/>
          </p:nvCxnSpPr>
          <p:spPr>
            <a:xfrm>
              <a:off x="0" y="4372048"/>
              <a:ext cx="12191999" cy="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4154905-2434-AABA-DB77-7E2724CA0DE6}"/>
                </a:ext>
              </a:extLst>
            </p:cNvPr>
            <p:cNvCxnSpPr/>
            <p:nvPr/>
          </p:nvCxnSpPr>
          <p:spPr>
            <a:xfrm>
              <a:off x="0" y="4981648"/>
              <a:ext cx="12191999" cy="0"/>
            </a:xfrm>
            <a:prstGeom prst="line">
              <a:avLst/>
            </a:prstGeom>
            <a:ln w="12700">
              <a:solidFill>
                <a:schemeClr val="bg2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16AF31D-E9C8-844C-BDCE-1688A06C865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56EF113-968B-136E-28A3-84DC836D4C26}"/>
              </a:ext>
            </a:extLst>
          </p:cNvPr>
          <p:cNvCxnSpPr/>
          <p:nvPr/>
        </p:nvCxnSpPr>
        <p:spPr>
          <a:xfrm>
            <a:off x="0" y="2459223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4C0B2E95-E6C4-98CD-9768-3D01B45B327E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5927835" cy="45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PACKAGES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446E2-48AB-5D5E-092E-D0F98302EB69}"/>
              </a:ext>
            </a:extLst>
          </p:cNvPr>
          <p:cNvSpPr txBox="1"/>
          <p:nvPr/>
        </p:nvSpPr>
        <p:spPr>
          <a:xfrm>
            <a:off x="462374" y="993036"/>
            <a:ext cx="8655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DIRECTV provides national bulk pricing with a device and Cloud DVR included. This means that residents get immediate access to world-class content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–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all the TV, movies, news, and premium sports networks they want.</a:t>
            </a: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AE44483-272F-9FD5-356D-1C970FA01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25718"/>
              </p:ext>
            </p:extLst>
          </p:nvPr>
        </p:nvGraphicFramePr>
        <p:xfrm>
          <a:off x="1034937" y="2054409"/>
          <a:ext cx="9123476" cy="361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7807">
                  <a:extLst>
                    <a:ext uri="{9D8B030D-6E8A-4147-A177-3AD203B41FA5}">
                      <a16:colId xmlns:a16="http://schemas.microsoft.com/office/drawing/2014/main" val="37417262"/>
                    </a:ext>
                  </a:extLst>
                </a:gridCol>
                <a:gridCol w="2970829">
                  <a:extLst>
                    <a:ext uri="{9D8B030D-6E8A-4147-A177-3AD203B41FA5}">
                      <a16:colId xmlns:a16="http://schemas.microsoft.com/office/drawing/2014/main" val="3978763415"/>
                    </a:ext>
                  </a:extLst>
                </a:gridCol>
                <a:gridCol w="1362473">
                  <a:extLst>
                    <a:ext uri="{9D8B030D-6E8A-4147-A177-3AD203B41FA5}">
                      <a16:colId xmlns:a16="http://schemas.microsoft.com/office/drawing/2014/main" val="1477700800"/>
                    </a:ext>
                  </a:extLst>
                </a:gridCol>
                <a:gridCol w="1699628">
                  <a:extLst>
                    <a:ext uri="{9D8B030D-6E8A-4147-A177-3AD203B41FA5}">
                      <a16:colId xmlns:a16="http://schemas.microsoft.com/office/drawing/2014/main" val="3301153192"/>
                    </a:ext>
                  </a:extLst>
                </a:gridCol>
                <a:gridCol w="1652739">
                  <a:extLst>
                    <a:ext uri="{9D8B030D-6E8A-4147-A177-3AD203B41FA5}">
                      <a16:colId xmlns:a16="http://schemas.microsoft.com/office/drawing/2014/main" val="1413245145"/>
                    </a:ext>
                  </a:extLst>
                </a:gridCol>
              </a:tblGrid>
              <a:tr h="48451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Package</a:t>
                      </a:r>
                      <a:endParaRPr lang="en-US" sz="10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Channel Count</a:t>
                      </a:r>
                      <a:endParaRPr lang="en-US" sz="1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Retail Price</a:t>
                      </a:r>
                      <a:endParaRPr lang="en-US" sz="1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Discounted Price/Unit</a:t>
                      </a:r>
                      <a:endParaRPr lang="en-US" sz="1200" b="1" i="0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Bulk Savings!</a:t>
                      </a:r>
                      <a:endParaRPr lang="en-US" sz="10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80040"/>
                  </a:ext>
                </a:extLst>
              </a:tr>
              <a:tr h="88275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ENTERTAINMENT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75+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$89.99</a:t>
                      </a:r>
                      <a:r>
                        <a:rPr lang="en-US" sz="1400" b="0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US" sz="1400" baseline="30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$25.00 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-1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$64.99</a:t>
                      </a:r>
                      <a:endParaRPr lang="en-US" sz="1400" b="0" spc="-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500662"/>
                  </a:ext>
                </a:extLst>
              </a:tr>
              <a:tr h="11216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CHOICE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105+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channels, RSNs, Specialty sports networks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$122.98</a:t>
                      </a:r>
                      <a:r>
                        <a:rPr lang="en-US" sz="1400" b="0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1,2</a:t>
                      </a:r>
                      <a:endParaRPr lang="en-US" sz="1400" baseline="30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$36.00 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-1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$86.98</a:t>
                      </a:r>
                      <a:endParaRPr lang="en-US" sz="1400" b="0" spc="-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939979"/>
                  </a:ext>
                </a:extLst>
              </a:tr>
              <a:tr h="11216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ULTIMATE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140+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channels, RSNs, Specialty sports networks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$152.98</a:t>
                      </a:r>
                      <a:r>
                        <a:rPr lang="en-US" sz="1400" b="0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1,2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$49.50 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-15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$103.48</a:t>
                      </a:r>
                      <a:endParaRPr lang="en-US" sz="1400" b="0" spc="-15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263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F44DBB-20A8-287F-EA29-43E8E096D7FE}"/>
              </a:ext>
            </a:extLst>
          </p:cNvPr>
          <p:cNvSpPr txBox="1"/>
          <p:nvPr/>
        </p:nvSpPr>
        <p:spPr>
          <a:xfrm>
            <a:off x="1034937" y="5784095"/>
            <a:ext cx="9095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Retail pricing for Entertainment package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includes base package plus the $15 monthly Advanced Receiver Service fee. </a:t>
            </a:r>
            <a:r>
              <a:rPr lang="en-US" sz="800" baseline="300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2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CHOICE and Ultimate also includes the monthly $17.99 RSN fee.</a:t>
            </a:r>
            <a:endParaRPr lang="en-US" sz="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*High speed internet-connected compatible device required. Actual number of shows and movies will vary based on programming package. Additional fees apply for new releases and certain library titles.</a:t>
            </a:r>
          </a:p>
          <a:p>
            <a:endParaRPr lang="en-US" sz="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F4F1B00-409F-7531-6A71-1DBA001B461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233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0896B17-318B-4347-0A61-C3DED83D7935}"/>
              </a:ext>
            </a:extLst>
          </p:cNvPr>
          <p:cNvCxnSpPr/>
          <p:nvPr/>
        </p:nvCxnSpPr>
        <p:spPr>
          <a:xfrm>
            <a:off x="0" y="2459223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1432D1-3BD2-F307-02CA-B875056779AA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9144000" cy="633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PACKAGES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0D7DE-FCF0-AA60-E77C-868F7C6255BE}"/>
              </a:ext>
            </a:extLst>
          </p:cNvPr>
          <p:cNvSpPr txBox="1"/>
          <p:nvPr/>
        </p:nvSpPr>
        <p:spPr>
          <a:xfrm>
            <a:off x="462374" y="993036"/>
            <a:ext cx="7979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With DIRECTV, you can provide residents with immediate access to world-class content. That means all the TV, movies, news, and premium sports networks they want – whether you have 10 or 10,000 units.</a:t>
            </a:r>
          </a:p>
          <a:p>
            <a:endParaRPr lang="en-US" sz="300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56FFE3-0EDE-2D84-5068-65077F172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58416"/>
              </p:ext>
            </p:extLst>
          </p:nvPr>
        </p:nvGraphicFramePr>
        <p:xfrm>
          <a:off x="1034937" y="2254308"/>
          <a:ext cx="6140926" cy="3610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389">
                  <a:extLst>
                    <a:ext uri="{9D8B030D-6E8A-4147-A177-3AD203B41FA5}">
                      <a16:colId xmlns:a16="http://schemas.microsoft.com/office/drawing/2014/main" val="37417262"/>
                    </a:ext>
                  </a:extLst>
                </a:gridCol>
                <a:gridCol w="4243537">
                  <a:extLst>
                    <a:ext uri="{9D8B030D-6E8A-4147-A177-3AD203B41FA5}">
                      <a16:colId xmlns:a16="http://schemas.microsoft.com/office/drawing/2014/main" val="3978763415"/>
                    </a:ext>
                  </a:extLst>
                </a:gridCol>
              </a:tblGrid>
              <a:tr h="48451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Package</a:t>
                      </a:r>
                      <a:endParaRPr lang="en-US" sz="10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Channel Count</a:t>
                      </a:r>
                      <a:endParaRPr lang="en-US" sz="10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783380040"/>
                  </a:ext>
                </a:extLst>
              </a:tr>
              <a:tr h="88275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ENTERTAINMENT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75+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65,000+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500662"/>
                  </a:ext>
                </a:extLst>
              </a:tr>
              <a:tr h="11216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CHOICE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105+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channels, RSNs, Specialty </a:t>
                      </a:r>
                      <a:b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sports networks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75,000+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939979"/>
                  </a:ext>
                </a:extLst>
              </a:tr>
              <a:tr h="112169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ULTIMATE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228600" rtl="0" fontAlgn="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</a:rPr>
                        <a:t>140+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Live TV, Locals, Top channels, RSNs, Specialty </a:t>
                      </a:r>
                      <a:b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sports networks</a:t>
                      </a:r>
                      <a:br>
                        <a:rPr lang="en-US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85,000+ On Demand*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26324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651BBDF-6597-E9C0-B535-18DE628C2155}"/>
              </a:ext>
            </a:extLst>
          </p:cNvPr>
          <p:cNvSpPr txBox="1"/>
          <p:nvPr/>
        </p:nvSpPr>
        <p:spPr>
          <a:xfrm>
            <a:off x="10110651" y="4727894"/>
            <a:ext cx="1559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And So </a:t>
            </a:r>
          </a:p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Much More!!</a:t>
            </a:r>
            <a:endParaRPr lang="en-US" sz="3000" i="1">
              <a:solidFill>
                <a:schemeClr val="accent3"/>
              </a:solidFill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CCEAA014-C108-56FE-C790-9158DDFBF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4276" y="3377714"/>
            <a:ext cx="1029268" cy="102926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0F6AACA6-FD2D-FAA8-8A6C-D8BE644E6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3991" y="4501810"/>
            <a:ext cx="1013169" cy="1013169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8BD594A4-623D-6DA5-60D6-AA0ED47DC7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92325" y="4501810"/>
            <a:ext cx="1013169" cy="101316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60FCB49-BBA3-F9F2-5D54-ABADEC69D1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97482" y="2262357"/>
            <a:ext cx="1013169" cy="101316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B160BCAA-BC7A-2238-C1E9-4C993EAB0A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53991" y="3413134"/>
            <a:ext cx="1013169" cy="101316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1AA04DEE-D07F-558F-4B3A-543A828BAC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38710" y="3385763"/>
            <a:ext cx="1013169" cy="101316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6A9701CA-3F00-5660-EB7F-380E7BEA01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53991" y="2269717"/>
            <a:ext cx="1013169" cy="1013169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9B52A420-41C3-1073-78EA-BC52884EFE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26696" y="2262357"/>
            <a:ext cx="1013170" cy="1013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0F6D3-9C1D-7C50-90EA-A1875D4C841B}"/>
              </a:ext>
            </a:extLst>
          </p:cNvPr>
          <p:cNvSpPr txBox="1"/>
          <p:nvPr/>
        </p:nvSpPr>
        <p:spPr>
          <a:xfrm>
            <a:off x="1018536" y="5911422"/>
            <a:ext cx="615732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*High speed internet-connected compatible device required. Actual number of shows and movies will vary based on programming package. Additional fees apply for new releases and certain library titles.</a:t>
            </a:r>
            <a:endParaRPr lang="en-US"/>
          </a:p>
          <a:p>
            <a:endParaRPr lang="en-US" sz="8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F4BF907-8DAB-AA95-3C60-BE9CE7A2EE1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279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D9D1A88-FCB1-19C1-6FB8-18E91E246227}"/>
              </a:ext>
            </a:extLst>
          </p:cNvPr>
          <p:cNvCxnSpPr/>
          <p:nvPr/>
        </p:nvCxnSpPr>
        <p:spPr>
          <a:xfrm>
            <a:off x="0" y="2054949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2F2317-9FD2-07EB-1717-3FE8C842AB78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9144000" cy="35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PREMIUM CHANNELS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871E8-2730-5FC8-5746-608B805E317F}"/>
              </a:ext>
            </a:extLst>
          </p:cNvPr>
          <p:cNvSpPr txBox="1"/>
          <p:nvPr/>
        </p:nvSpPr>
        <p:spPr>
          <a:xfrm>
            <a:off x="434325" y="520877"/>
            <a:ext cx="1076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Give residents even more with premium channels.</a:t>
            </a:r>
          </a:p>
          <a:p>
            <a:endParaRPr lang="en-US" sz="3000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4804629-B1EA-ACEC-64B6-9DB224515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533312"/>
              </p:ext>
            </p:extLst>
          </p:nvPr>
        </p:nvGraphicFramePr>
        <p:xfrm>
          <a:off x="1034937" y="1601322"/>
          <a:ext cx="8804522" cy="2986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545">
                  <a:extLst>
                    <a:ext uri="{9D8B030D-6E8A-4147-A177-3AD203B41FA5}">
                      <a16:colId xmlns:a16="http://schemas.microsoft.com/office/drawing/2014/main" val="37417262"/>
                    </a:ext>
                  </a:extLst>
                </a:gridCol>
                <a:gridCol w="1588184">
                  <a:extLst>
                    <a:ext uri="{9D8B030D-6E8A-4147-A177-3AD203B41FA5}">
                      <a16:colId xmlns:a16="http://schemas.microsoft.com/office/drawing/2014/main" val="3978763415"/>
                    </a:ext>
                  </a:extLst>
                </a:gridCol>
                <a:gridCol w="1973176">
                  <a:extLst>
                    <a:ext uri="{9D8B030D-6E8A-4147-A177-3AD203B41FA5}">
                      <a16:colId xmlns:a16="http://schemas.microsoft.com/office/drawing/2014/main" val="1477700800"/>
                    </a:ext>
                  </a:extLst>
                </a:gridCol>
                <a:gridCol w="1635617">
                  <a:extLst>
                    <a:ext uri="{9D8B030D-6E8A-4147-A177-3AD203B41FA5}">
                      <a16:colId xmlns:a16="http://schemas.microsoft.com/office/drawing/2014/main" val="3301153192"/>
                    </a:ext>
                  </a:extLst>
                </a:gridCol>
              </a:tblGrid>
              <a:tr h="633677">
                <a:tc>
                  <a:txBody>
                    <a:bodyPr/>
                    <a:lstStyle/>
                    <a:p>
                      <a:pPr marL="1097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Channel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Retail Price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Discounted Price/Unit</a:t>
                      </a:r>
                      <a:endParaRPr lang="en-US" sz="1200" b="1" dirty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Bulk Savings!</a:t>
                      </a:r>
                      <a:endParaRPr 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380040"/>
                  </a:ext>
                </a:extLst>
              </a:tr>
              <a:tr h="588191">
                <a:tc>
                  <a:txBody>
                    <a:bodyPr/>
                    <a:lstStyle/>
                    <a:p>
                      <a:pPr marL="1097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$16.99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$3.75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$12.24</a:t>
                      </a:r>
                      <a:endParaRPr lang="en-US" sz="1400" b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500662"/>
                  </a:ext>
                </a:extLst>
              </a:tr>
              <a:tr h="588191">
                <a:tc>
                  <a:txBody>
                    <a:bodyPr/>
                    <a:lstStyle/>
                    <a:p>
                      <a:pPr marL="1097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$12.99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$0.99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$11.00</a:t>
                      </a:r>
                      <a:endParaRPr lang="en-US" sz="1400" b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939979"/>
                  </a:ext>
                </a:extLst>
              </a:tr>
              <a:tr h="588191">
                <a:tc>
                  <a:txBody>
                    <a:bodyPr/>
                    <a:lstStyle/>
                    <a:p>
                      <a:pPr marL="1097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$10.99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$6.60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$4.39</a:t>
                      </a:r>
                      <a:endParaRPr lang="en-US" sz="1400" b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26324"/>
                  </a:ext>
                </a:extLst>
              </a:tr>
              <a:tr h="588191">
                <a:tc>
                  <a:txBody>
                    <a:bodyPr/>
                    <a:lstStyle/>
                    <a:p>
                      <a:pPr marL="109728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$6.99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$3.00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109728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spc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$2.99</a:t>
                      </a:r>
                      <a:endParaRPr lang="en-US" sz="1400" b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382906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DED6A6A2-9B62-CE14-98C7-D0EF3CDF7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058" y="2951136"/>
            <a:ext cx="2388526" cy="295513"/>
          </a:xfrm>
          <a:prstGeom prst="rect">
            <a:avLst/>
          </a:prstGeom>
        </p:spPr>
      </p:pic>
      <p:pic>
        <p:nvPicPr>
          <p:cNvPr id="16" name="Picture 15" descr="A white and black logo&#10;&#10;Description automatically generated">
            <a:extLst>
              <a:ext uri="{FF2B5EF4-FFF2-40B4-BE49-F238E27FC236}">
                <a16:creationId xmlns:a16="http://schemas.microsoft.com/office/drawing/2014/main" id="{DBD44048-984B-ED85-6E43-F80E0138D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253" y="2422550"/>
            <a:ext cx="920619" cy="253522"/>
          </a:xfrm>
          <a:prstGeom prst="rect">
            <a:avLst/>
          </a:prstGeom>
        </p:spPr>
      </p:pic>
      <p:pic>
        <p:nvPicPr>
          <p:cNvPr id="25" name="Picture 2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65A310C-A573-77D7-9F6F-71421665F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862" y="3552258"/>
            <a:ext cx="1309075" cy="295851"/>
          </a:xfrm>
          <a:prstGeom prst="rect">
            <a:avLst/>
          </a:prstGeom>
        </p:spPr>
      </p:pic>
      <p:pic>
        <p:nvPicPr>
          <p:cNvPr id="27" name="Picture 2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8FBE9B5-23C6-FF3F-A425-8DDE39A49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973" y="4156468"/>
            <a:ext cx="902899" cy="3792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EDB8A1-E297-2F2F-DF1E-236C9B5E8A21}"/>
              </a:ext>
            </a:extLst>
          </p:cNvPr>
          <p:cNvSpPr txBox="1"/>
          <p:nvPr/>
        </p:nvSpPr>
        <p:spPr>
          <a:xfrm>
            <a:off x="2232588" y="2443736"/>
            <a:ext cx="16908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Includes HBO &amp; Cinemax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84DE5133-4A01-1964-E3FA-EFABD63A501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427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9295835-94BB-FC28-009F-2169E1F0AB3A}"/>
              </a:ext>
            </a:extLst>
          </p:cNvPr>
          <p:cNvSpPr/>
          <p:nvPr/>
        </p:nvSpPr>
        <p:spPr>
          <a:xfrm>
            <a:off x="0" y="4636424"/>
            <a:ext cx="12191998" cy="1093816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20EB261-0601-FDD1-14D3-97D46EE222A9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9144000" cy="45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PACKAGES, ENTERTAINMENT BUNDLE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F1975-88FA-5BEA-A78C-A6F6A49B190C}"/>
              </a:ext>
            </a:extLst>
          </p:cNvPr>
          <p:cNvSpPr txBox="1"/>
          <p:nvPr/>
        </p:nvSpPr>
        <p:spPr>
          <a:xfrm>
            <a:off x="462373" y="768212"/>
            <a:ext cx="107636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spc="3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ENTERTAINMENT </a:t>
            </a:r>
            <a:r>
              <a:rPr lang="en-US" sz="180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Package</a:t>
            </a: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60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Unparalleled Content Bundle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EEDAE-D3B9-FF1A-06FF-7B8F85C08612}"/>
              </a:ext>
            </a:extLst>
          </p:cNvPr>
          <p:cNvSpPr txBox="1"/>
          <p:nvPr/>
        </p:nvSpPr>
        <p:spPr>
          <a:xfrm>
            <a:off x="1360321" y="1492258"/>
            <a:ext cx="34248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>
                <a:solidFill>
                  <a:schemeClr val="bg1"/>
                </a:solidFill>
              </a:rPr>
              <a:t>75+</a:t>
            </a:r>
            <a:r>
              <a:rPr lang="en-US" sz="1200">
                <a:solidFill>
                  <a:schemeClr val="bg1"/>
                </a:solidFill>
              </a:rPr>
              <a:t>Channels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ED0123-C889-3791-AC16-4392179DA09F}"/>
              </a:ext>
            </a:extLst>
          </p:cNvPr>
          <p:cNvSpPr txBox="1"/>
          <p:nvPr/>
        </p:nvSpPr>
        <p:spPr>
          <a:xfrm>
            <a:off x="1530350" y="4986312"/>
            <a:ext cx="2565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trike="sngStrike" dirty="0">
                <a:solidFill>
                  <a:srgbClr val="FF0000">
                    <a:alpha val="75000"/>
                  </a:srgbClr>
                </a:solidFill>
              </a:rPr>
              <a:t>$119.97</a:t>
            </a:r>
            <a:endParaRPr lang="en-US" sz="3000" dirty="0">
              <a:solidFill>
                <a:srgbClr val="FF0000">
                  <a:alpha val="75000"/>
                </a:srgb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06685-4739-55D7-19E0-D895F9AD7650}"/>
              </a:ext>
            </a:extLst>
          </p:cNvPr>
          <p:cNvSpPr txBox="1"/>
          <p:nvPr/>
        </p:nvSpPr>
        <p:spPr>
          <a:xfrm>
            <a:off x="1360321" y="2507545"/>
            <a:ext cx="5400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 dirty="0">
                <a:solidFill>
                  <a:schemeClr val="bg1"/>
                </a:solidFill>
              </a:rPr>
              <a:t>65,000 </a:t>
            </a:r>
            <a:r>
              <a:rPr lang="en-US" sz="1200" dirty="0">
                <a:solidFill>
                  <a:schemeClr val="bg1"/>
                </a:solidFill>
              </a:rPr>
              <a:t>On Demand Titles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A2A49-3639-EEAE-AEA4-CE2BE6D65989}"/>
              </a:ext>
            </a:extLst>
          </p:cNvPr>
          <p:cNvCxnSpPr/>
          <p:nvPr/>
        </p:nvCxnSpPr>
        <p:spPr>
          <a:xfrm>
            <a:off x="0" y="2360367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C2AE6E-28C6-29FE-6C02-D6201A87D3D1}"/>
              </a:ext>
            </a:extLst>
          </p:cNvPr>
          <p:cNvCxnSpPr/>
          <p:nvPr/>
        </p:nvCxnSpPr>
        <p:spPr>
          <a:xfrm>
            <a:off x="0" y="3455921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C015C6-79CA-0F5E-511F-09291E3A6A52}"/>
              </a:ext>
            </a:extLst>
          </p:cNvPr>
          <p:cNvGrpSpPr/>
          <p:nvPr/>
        </p:nvGrpSpPr>
        <p:grpSpPr>
          <a:xfrm>
            <a:off x="0" y="4558786"/>
            <a:ext cx="12191999" cy="77638"/>
            <a:chOff x="0" y="4698125"/>
            <a:chExt cx="12191999" cy="7763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FE6C481-7C06-03FF-38D7-2143C125A915}"/>
                </a:ext>
              </a:extLst>
            </p:cNvPr>
            <p:cNvCxnSpPr/>
            <p:nvPr/>
          </p:nvCxnSpPr>
          <p:spPr>
            <a:xfrm>
              <a:off x="0" y="4698125"/>
              <a:ext cx="12191999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599A6B-DB0F-401D-23C5-43DFF5082521}"/>
                </a:ext>
              </a:extLst>
            </p:cNvPr>
            <p:cNvCxnSpPr/>
            <p:nvPr/>
          </p:nvCxnSpPr>
          <p:spPr>
            <a:xfrm>
              <a:off x="0" y="4775763"/>
              <a:ext cx="12191999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E8B6D8F-5B53-0DB2-86D2-970D34E36340}"/>
              </a:ext>
            </a:extLst>
          </p:cNvPr>
          <p:cNvSpPr txBox="1"/>
          <p:nvPr/>
        </p:nvSpPr>
        <p:spPr>
          <a:xfrm>
            <a:off x="3307365" y="4752445"/>
            <a:ext cx="66966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 dirty="0">
                <a:solidFill>
                  <a:schemeClr val="tx2"/>
                </a:solidFill>
              </a:rPr>
              <a:t>ONLY </a:t>
            </a:r>
            <a:r>
              <a:rPr lang="en-US" sz="5000" b="1" spc="-150" dirty="0">
                <a:solidFill>
                  <a:srgbClr val="FF0000"/>
                </a:solidFill>
              </a:rPr>
              <a:t>$29.24 </a:t>
            </a:r>
            <a:r>
              <a:rPr lang="en-US" sz="1200" dirty="0">
                <a:solidFill>
                  <a:schemeClr val="tx2"/>
                </a:solidFill>
              </a:rPr>
              <a:t>PER UNIT + TAXES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B50FFA-D527-C270-C559-117FB8188893}"/>
              </a:ext>
            </a:extLst>
          </p:cNvPr>
          <p:cNvGrpSpPr/>
          <p:nvPr/>
        </p:nvGrpSpPr>
        <p:grpSpPr>
          <a:xfrm>
            <a:off x="1530350" y="3704083"/>
            <a:ext cx="6114242" cy="705749"/>
            <a:chOff x="1530350" y="3660541"/>
            <a:chExt cx="7465962" cy="8617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5887DD-2D30-94DE-22ED-690FABEEF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4954" y="3776032"/>
              <a:ext cx="4471358" cy="553204"/>
            </a:xfrm>
            <a:prstGeom prst="rect">
              <a:avLst/>
            </a:prstGeom>
          </p:spPr>
        </p:pic>
        <p:pic>
          <p:nvPicPr>
            <p:cNvPr id="12" name="Picture 11" descr="A white and black logo&#10;&#10;Description automatically generated">
              <a:extLst>
                <a:ext uri="{FF2B5EF4-FFF2-40B4-BE49-F238E27FC236}">
                  <a16:creationId xmlns:a16="http://schemas.microsoft.com/office/drawing/2014/main" id="{E6AC0AA4-B155-7862-2D65-0440E70D7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0350" y="3830721"/>
              <a:ext cx="1954722" cy="53829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5DDFC4-BF0B-D4BE-5C7A-B61DCF1C1345}"/>
                </a:ext>
              </a:extLst>
            </p:cNvPr>
            <p:cNvSpPr txBox="1"/>
            <p:nvPr/>
          </p:nvSpPr>
          <p:spPr>
            <a:xfrm>
              <a:off x="3475689" y="3660541"/>
              <a:ext cx="104576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spc="-150">
                  <a:solidFill>
                    <a:schemeClr val="accent3"/>
                  </a:solidFill>
                </a:rPr>
                <a:t>+</a:t>
              </a:r>
              <a:endParaRPr lang="en-US" sz="5000">
                <a:solidFill>
                  <a:schemeClr val="accent3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C5A2EA7-A625-2065-ED0D-1E2E64AA39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74520" y="443697"/>
            <a:ext cx="6449315" cy="2973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F335CD-998D-8143-BDFF-619D0AB92D33}"/>
              </a:ext>
            </a:extLst>
          </p:cNvPr>
          <p:cNvSpPr txBox="1"/>
          <p:nvPr/>
        </p:nvSpPr>
        <p:spPr>
          <a:xfrm>
            <a:off x="1360321" y="5880407"/>
            <a:ext cx="9481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Bulk savings is based on Entertainment package residential pricing ($74.99), Max pricing ($16.99), Paramount+ with SHOWTIME pricing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($12.99), and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monthly ARS fee ($15). </a:t>
            </a:r>
          </a:p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*High speed internet-connected compatible device required. Actual number of shows and movies will vary based on programming package. Additional fees apply for new releases and certain library titles.</a:t>
            </a:r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057D507C-52CB-C637-3056-24E9A8C6EFA3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38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8BF7D6B-889D-8659-EB59-509ABF90F526}"/>
              </a:ext>
            </a:extLst>
          </p:cNvPr>
          <p:cNvSpPr/>
          <p:nvPr/>
        </p:nvSpPr>
        <p:spPr>
          <a:xfrm>
            <a:off x="0" y="4636424"/>
            <a:ext cx="12191998" cy="1093816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498A1F-8F38-B42B-F574-344ECDFA077B}"/>
              </a:ext>
            </a:extLst>
          </p:cNvPr>
          <p:cNvGrpSpPr/>
          <p:nvPr/>
        </p:nvGrpSpPr>
        <p:grpSpPr>
          <a:xfrm>
            <a:off x="0" y="4558786"/>
            <a:ext cx="12191999" cy="77638"/>
            <a:chOff x="0" y="4698125"/>
            <a:chExt cx="12191999" cy="7763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8B99D12-D9E3-AA73-E307-2ACA83FA4452}"/>
                </a:ext>
              </a:extLst>
            </p:cNvPr>
            <p:cNvCxnSpPr/>
            <p:nvPr/>
          </p:nvCxnSpPr>
          <p:spPr>
            <a:xfrm>
              <a:off x="0" y="4698125"/>
              <a:ext cx="12191999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C7DC9CE-EB02-FFE3-24DA-CF00FAD49038}"/>
                </a:ext>
              </a:extLst>
            </p:cNvPr>
            <p:cNvCxnSpPr/>
            <p:nvPr/>
          </p:nvCxnSpPr>
          <p:spPr>
            <a:xfrm>
              <a:off x="0" y="4775763"/>
              <a:ext cx="12191999" cy="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A985A2-549C-9B00-1468-22CDDB5AEB1F}"/>
              </a:ext>
            </a:extLst>
          </p:cNvPr>
          <p:cNvGrpSpPr/>
          <p:nvPr/>
        </p:nvGrpSpPr>
        <p:grpSpPr>
          <a:xfrm>
            <a:off x="1530350" y="3704083"/>
            <a:ext cx="6114242" cy="705749"/>
            <a:chOff x="1530350" y="3660541"/>
            <a:chExt cx="7465962" cy="86177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86EE6D-CD72-E244-6F9D-EEDD15AA4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4954" y="3776032"/>
              <a:ext cx="4471358" cy="553204"/>
            </a:xfrm>
            <a:prstGeom prst="rect">
              <a:avLst/>
            </a:prstGeom>
          </p:spPr>
        </p:pic>
        <p:pic>
          <p:nvPicPr>
            <p:cNvPr id="37" name="Picture 36" descr="A white and black logo&#10;&#10;Description automatically generated">
              <a:extLst>
                <a:ext uri="{FF2B5EF4-FFF2-40B4-BE49-F238E27FC236}">
                  <a16:creationId xmlns:a16="http://schemas.microsoft.com/office/drawing/2014/main" id="{D8C707E5-5452-6877-F7F7-0F7BF511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0350" y="3830721"/>
              <a:ext cx="1954722" cy="53829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9B78E9E-4A99-78FE-ECEE-C14554A409DF}"/>
                </a:ext>
              </a:extLst>
            </p:cNvPr>
            <p:cNvSpPr txBox="1"/>
            <p:nvPr/>
          </p:nvSpPr>
          <p:spPr>
            <a:xfrm>
              <a:off x="3475689" y="3660541"/>
              <a:ext cx="104576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spc="-150">
                  <a:solidFill>
                    <a:schemeClr val="accent3"/>
                  </a:solidFill>
                </a:rPr>
                <a:t>+</a:t>
              </a:r>
              <a:endParaRPr lang="en-US" sz="5000">
                <a:solidFill>
                  <a:schemeClr val="accent3"/>
                </a:solidFill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10E7-1FC8-89BE-553E-2FD4F48506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20EB261-0601-FDD1-14D3-97D46EE222A9}"/>
              </a:ext>
            </a:extLst>
          </p:cNvPr>
          <p:cNvSpPr txBox="1">
            <a:spLocks/>
          </p:cNvSpPr>
          <p:nvPr/>
        </p:nvSpPr>
        <p:spPr>
          <a:xfrm>
            <a:off x="168165" y="165155"/>
            <a:ext cx="9144000" cy="45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‒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§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Arial"/>
              <a:buChar char="o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◦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›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▫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†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spc="300">
                <a:solidFill>
                  <a:schemeClr val="bg2"/>
                </a:solidFill>
              </a:rPr>
              <a:t>PROPERTY OWNER BENEFITS  |  </a:t>
            </a:r>
            <a:r>
              <a:rPr lang="en-US" sz="1200" spc="300">
                <a:solidFill>
                  <a:schemeClr val="accent3"/>
                </a:solidFill>
              </a:rPr>
              <a:t>PACKAGES, CHOICE BUNDLE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F1975-88FA-5BEA-A78C-A6F6A49B190C}"/>
              </a:ext>
            </a:extLst>
          </p:cNvPr>
          <p:cNvSpPr txBox="1"/>
          <p:nvPr/>
        </p:nvSpPr>
        <p:spPr>
          <a:xfrm>
            <a:off x="462373" y="762431"/>
            <a:ext cx="10763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spc="300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CHOICE </a:t>
            </a:r>
            <a:r>
              <a:rPr lang="en-US" sz="1800" i="0" u="none" strike="noStrike" dirty="0">
                <a:solidFill>
                  <a:schemeClr val="accent6"/>
                </a:solidFill>
                <a:effectLst/>
                <a:latin typeface="Arial" panose="020B0604020202020204" pitchFamily="34" charset="0"/>
              </a:rPr>
              <a:t>Package</a:t>
            </a:r>
          </a:p>
          <a:p>
            <a:pPr marL="457200" fontAlgn="base"/>
            <a:r>
              <a:rPr lang="en-US" sz="1600" i="0" u="none" strike="noStrike" dirty="0">
                <a:solidFill>
                  <a:schemeClr val="accent3"/>
                </a:solidFill>
                <a:effectLst/>
                <a:latin typeface="Arial" panose="020B0604020202020204" pitchFamily="34" charset="0"/>
              </a:rPr>
              <a:t>Best Value with Sports</a:t>
            </a:r>
            <a:endParaRPr lang="en-US" sz="1600" dirty="0">
              <a:solidFill>
                <a:schemeClr val="accent3"/>
              </a:solidFill>
            </a:endParaRPr>
          </a:p>
          <a:p>
            <a:pPr marL="457200" rtl="0" fontAlgn="base">
              <a:spcBef>
                <a:spcPts val="0"/>
              </a:spcBef>
              <a:spcAft>
                <a:spcPts val="0"/>
              </a:spcAft>
            </a:pPr>
            <a:endParaRPr lang="en-US" sz="3000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0EEDAE-D3B9-FF1A-06FF-7B8F85C08612}"/>
              </a:ext>
            </a:extLst>
          </p:cNvPr>
          <p:cNvSpPr txBox="1"/>
          <p:nvPr/>
        </p:nvSpPr>
        <p:spPr>
          <a:xfrm>
            <a:off x="1360321" y="1492258"/>
            <a:ext cx="34248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>
                <a:solidFill>
                  <a:schemeClr val="bg1"/>
                </a:solidFill>
              </a:rPr>
              <a:t>105+</a:t>
            </a:r>
            <a:r>
              <a:rPr lang="en-US" sz="1200">
                <a:solidFill>
                  <a:schemeClr val="bg1"/>
                </a:solidFill>
              </a:rPr>
              <a:t>Channels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ED0123-C889-3791-AC16-4392179DA09F}"/>
              </a:ext>
            </a:extLst>
          </p:cNvPr>
          <p:cNvSpPr txBox="1"/>
          <p:nvPr/>
        </p:nvSpPr>
        <p:spPr>
          <a:xfrm>
            <a:off x="1530350" y="4987519"/>
            <a:ext cx="2565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trike="sngStrike" dirty="0">
                <a:solidFill>
                  <a:srgbClr val="FF0000">
                    <a:alpha val="75000"/>
                  </a:srgbClr>
                </a:solidFill>
              </a:rPr>
              <a:t>$152.96</a:t>
            </a:r>
            <a:endParaRPr lang="en-US" sz="3000" dirty="0">
              <a:solidFill>
                <a:srgbClr val="FF0000">
                  <a:alpha val="75000"/>
                </a:srgb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C06685-4739-55D7-19E0-D895F9AD7650}"/>
              </a:ext>
            </a:extLst>
          </p:cNvPr>
          <p:cNvSpPr txBox="1"/>
          <p:nvPr/>
        </p:nvSpPr>
        <p:spPr>
          <a:xfrm>
            <a:off x="1360321" y="2507545"/>
            <a:ext cx="5400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 dirty="0">
                <a:solidFill>
                  <a:schemeClr val="bg1"/>
                </a:solidFill>
              </a:rPr>
              <a:t>75,000 </a:t>
            </a:r>
            <a:r>
              <a:rPr lang="en-US" sz="1200" dirty="0">
                <a:solidFill>
                  <a:schemeClr val="bg1"/>
                </a:solidFill>
              </a:rPr>
              <a:t>On Demand Titles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6A2A49-3639-EEAE-AEA4-CE2BE6D65989}"/>
              </a:ext>
            </a:extLst>
          </p:cNvPr>
          <p:cNvCxnSpPr/>
          <p:nvPr/>
        </p:nvCxnSpPr>
        <p:spPr>
          <a:xfrm>
            <a:off x="0" y="2360367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C2AE6E-28C6-29FE-6C02-D6201A87D3D1}"/>
              </a:ext>
            </a:extLst>
          </p:cNvPr>
          <p:cNvCxnSpPr/>
          <p:nvPr/>
        </p:nvCxnSpPr>
        <p:spPr>
          <a:xfrm>
            <a:off x="0" y="3455921"/>
            <a:ext cx="12191999" cy="0"/>
          </a:xfrm>
          <a:prstGeom prst="line">
            <a:avLst/>
          </a:prstGeom>
          <a:ln w="12700">
            <a:solidFill>
              <a:schemeClr val="bg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5111822-ADA8-AC4F-55B3-D7B474F12C65}"/>
              </a:ext>
            </a:extLst>
          </p:cNvPr>
          <p:cNvSpPr txBox="1"/>
          <p:nvPr/>
        </p:nvSpPr>
        <p:spPr>
          <a:xfrm>
            <a:off x="3307366" y="4753652"/>
            <a:ext cx="63936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spc="-150" dirty="0">
                <a:solidFill>
                  <a:schemeClr val="tx2"/>
                </a:solidFill>
              </a:rPr>
              <a:t>ONLY </a:t>
            </a:r>
            <a:r>
              <a:rPr lang="en-US" sz="5000" b="1" spc="-150" dirty="0">
                <a:solidFill>
                  <a:srgbClr val="FF0000"/>
                </a:solidFill>
              </a:rPr>
              <a:t>$39.74</a:t>
            </a:r>
            <a:r>
              <a:rPr lang="en-US" sz="5000" b="1" spc="-150" dirty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PER UNIT + TAXES</a:t>
            </a:r>
          </a:p>
        </p:txBody>
      </p:sp>
      <p:pic>
        <p:nvPicPr>
          <p:cNvPr id="11" name="Picture 10" descr="A computer and a monitor&#10;&#10;Description automatically generated">
            <a:extLst>
              <a:ext uri="{FF2B5EF4-FFF2-40B4-BE49-F238E27FC236}">
                <a16:creationId xmlns:a16="http://schemas.microsoft.com/office/drawing/2014/main" id="{081F3173-19C5-33F1-77D4-ADC6D6CDCE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4519" y="272340"/>
            <a:ext cx="6449316" cy="2973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85F14C-76C9-A1AD-BB08-3E5398B142FB}"/>
              </a:ext>
            </a:extLst>
          </p:cNvPr>
          <p:cNvSpPr txBox="1"/>
          <p:nvPr/>
        </p:nvSpPr>
        <p:spPr>
          <a:xfrm>
            <a:off x="1360321" y="5880407"/>
            <a:ext cx="9591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Bulk savings is based on CHOICE package residential pricing ($89.99), Max pricing ($16.99), Paramount+ with SHOWTIME pricing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($12.99),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monthly ARS fee ($15) and monthly RSN fee ($17.99). </a:t>
            </a:r>
          </a:p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*High speed internet-connected compatible device required. Actual number of shows and movies will vary based on programming package. Additional fees apply for new releases and certain library titles.</a:t>
            </a:r>
          </a:p>
          <a:p>
            <a:endParaRPr lang="en-US" sz="800" dirty="0"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F5E4C27-F9AC-EE6B-E438-1834589A05C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063405" y="6492240"/>
            <a:ext cx="5697228" cy="192024"/>
          </a:xfrm>
        </p:spPr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US" sz="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©2025 DIRECTV. DIRECTV and all other DIRECTV marks are trademarks of DIRECTV, LLC.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7523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DIRECTV 2021">
  <a:themeElements>
    <a:clrScheme name="DIRECTV 2021">
      <a:dk1>
        <a:srgbClr val="000000"/>
      </a:dk1>
      <a:lt1>
        <a:srgbClr val="FFFFFF"/>
      </a:lt1>
      <a:dk2>
        <a:srgbClr val="337ACE"/>
      </a:dk2>
      <a:lt2>
        <a:srgbClr val="102641"/>
      </a:lt2>
      <a:accent1>
        <a:srgbClr val="21528C"/>
      </a:accent1>
      <a:accent2>
        <a:srgbClr val="1EBCF8"/>
      </a:accent2>
      <a:accent3>
        <a:srgbClr val="76D4F8"/>
      </a:accent3>
      <a:accent4>
        <a:srgbClr val="7A267B"/>
      </a:accent4>
      <a:accent5>
        <a:srgbClr val="E88534"/>
      </a:accent5>
      <a:accent6>
        <a:srgbClr val="FDD746"/>
      </a:accent6>
      <a:hlink>
        <a:srgbClr val="1EBCF8"/>
      </a:hlink>
      <a:folHlink>
        <a:srgbClr val="1EBCF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66C21723091C4EA98B156406B75327" ma:contentTypeVersion="17" ma:contentTypeDescription="Create a new document." ma:contentTypeScope="" ma:versionID="a1b8822c506fc87dc1820e331cf2799d">
  <xsd:schema xmlns:xsd="http://www.w3.org/2001/XMLSchema" xmlns:xs="http://www.w3.org/2001/XMLSchema" xmlns:p="http://schemas.microsoft.com/office/2006/metadata/properties" xmlns:ns2="00259f4b-63ed-48a1-9fb6-1fa4af3ab818" xmlns:ns3="3ce0611b-7d76-49e4-8d86-bf2701320139" xmlns:ns4="e5f39eeb-dc9c-40bf-a733-e74d7baf73b9" targetNamespace="http://schemas.microsoft.com/office/2006/metadata/properties" ma:root="true" ma:fieldsID="47d061148a921091a9e900176af1fb95" ns2:_="" ns3:_="" ns4:_="">
    <xsd:import namespace="00259f4b-63ed-48a1-9fb6-1fa4af3ab818"/>
    <xsd:import namespace="3ce0611b-7d76-49e4-8d86-bf2701320139"/>
    <xsd:import namespace="e5f39eeb-dc9c-40bf-a733-e74d7baf73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59f4b-63ed-48a1-9fb6-1fa4af3ab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3bee6-18b9-4adc-a956-fe59d3db99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e0611b-7d76-49e4-8d86-bf27013201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f39eeb-dc9c-40bf-a733-e74d7baf73b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6a4cc3b-1725-499a-9877-4ae48cba2791}" ma:internalName="TaxCatchAll" ma:showField="CatchAllData" ma:web="3ce0611b-7d76-49e4-8d86-bf27013201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E0B24B-9F76-4EFD-B49F-6AA81D10D7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583D25-44A0-4CB6-9D97-B3ABCC2A97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259f4b-63ed-48a1-9fb6-1fa4af3ab818"/>
    <ds:schemaRef ds:uri="3ce0611b-7d76-49e4-8d86-bf2701320139"/>
    <ds:schemaRef ds:uri="e5f39eeb-dc9c-40bf-a733-e74d7baf73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1816</Words>
  <Application>Microsoft Office PowerPoint</Application>
  <PresentationFormat>Widescreen</PresentationFormat>
  <Paragraphs>204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DIRECTV 2021</vt:lpstr>
      <vt:lpstr>PowerPoint Presentation</vt:lpstr>
      <vt:lpstr>PowerPoint Presentation</vt:lpstr>
      <vt:lpstr>Streamers And TV Fans Agree, MDU DIRECTV Bulk Streaming  Is The Best Of Live TV And On Demand At A Discounted Price</vt:lpstr>
      <vt:lpstr>Why Is DIRECTV Bulk Streaming Service The Right Solution For Your Property?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Alaina Fontenot</dc:creator>
  <cp:lastModifiedBy>Mark Jones</cp:lastModifiedBy>
  <cp:revision>43</cp:revision>
  <dcterms:created xsi:type="dcterms:W3CDTF">2023-08-17T21:56:13Z</dcterms:created>
  <dcterms:modified xsi:type="dcterms:W3CDTF">2025-07-01T13:32:00Z</dcterms:modified>
</cp:coreProperties>
</file>